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57" r:id="rId4"/>
    <p:sldId id="258" r:id="rId5"/>
    <p:sldId id="262" r:id="rId6"/>
    <p:sldId id="259" r:id="rId7"/>
    <p:sldId id="269" r:id="rId8"/>
    <p:sldId id="260" r:id="rId9"/>
    <p:sldId id="263" r:id="rId10"/>
    <p:sldId id="267" r:id="rId11"/>
    <p:sldId id="264" r:id="rId12"/>
    <p:sldId id="26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B4D"/>
    <a:srgbClr val="7E9A8B"/>
    <a:srgbClr val="023B3C"/>
    <a:srgbClr val="19D9AB"/>
    <a:srgbClr val="04777A"/>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varScale="1">
        <p:scale>
          <a:sx n="115" d="100"/>
          <a:sy n="115" d="100"/>
        </p:scale>
        <p:origin x="-58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6B83-9BFE-4578-BCFF-29BE376C7814}"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424B-E979-49E7-861B-D2C4B64B73A2}" type="slidenum">
              <a:rPr lang="en-US" smtClean="0"/>
              <a:t>‹#›</a:t>
            </a:fld>
            <a:endParaRPr lang="en-US"/>
          </a:p>
        </p:txBody>
      </p:sp>
    </p:spTree>
    <p:extLst>
      <p:ext uri="{BB962C8B-B14F-4D97-AF65-F5344CB8AC3E}">
        <p14:creationId xmlns:p14="http://schemas.microsoft.com/office/powerpoint/2010/main" val="27225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BAB31-0EAE-434E-A868-0E068DB90203}"/>
              </a:ext>
            </a:extLst>
          </p:cNvPr>
          <p:cNvSpPr>
            <a:spLocks noGrp="1"/>
          </p:cNvSpPr>
          <p:nvPr>
            <p:ph type="ctrTitle"/>
          </p:nvPr>
        </p:nvSpPr>
        <p:spPr>
          <a:xfrm>
            <a:off x="1524000" y="2218765"/>
            <a:ext cx="9144000" cy="2219608"/>
          </a:xfrm>
        </p:spPr>
        <p:txBody>
          <a:bodyPr anchor="b"/>
          <a:lstStyle>
            <a:lvl1pPr algn="ctr">
              <a:defRPr sz="6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D42CB8EA-3F37-44B8-8105-0C0D124507D0}"/>
              </a:ext>
            </a:extLst>
          </p:cNvPr>
          <p:cNvSpPr>
            <a:spLocks noGrp="1"/>
          </p:cNvSpPr>
          <p:nvPr>
            <p:ph type="subTitle" idx="1"/>
          </p:nvPr>
        </p:nvSpPr>
        <p:spPr>
          <a:xfrm>
            <a:off x="1524000" y="4921624"/>
            <a:ext cx="9144000" cy="1102658"/>
          </a:xfrm>
        </p:spPr>
        <p:txBody>
          <a:bodyPr/>
          <a:lstStyle>
            <a:lvl1pPr marL="0" indent="0" algn="ctr">
              <a:buNone/>
              <a:defRPr sz="2400" b="1">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53D49189-BEA2-4B87-B76B-CCDC799B1DA2}"/>
              </a:ext>
            </a:extLst>
          </p:cNvPr>
          <p:cNvSpPr>
            <a:spLocks noGrp="1"/>
          </p:cNvSpPr>
          <p:nvPr>
            <p:ph type="dt" sz="half" idx="10"/>
          </p:nvPr>
        </p:nvSpPr>
        <p:spPr>
          <a:xfrm>
            <a:off x="838200" y="6356350"/>
            <a:ext cx="1057835" cy="365125"/>
          </a:xfrm>
        </p:spPr>
        <p:txBody>
          <a:bodyPr/>
          <a:lstStyle>
            <a:lvl1pPr>
              <a:defRPr>
                <a:latin typeface="Times New Roman" panose="02020603050405020304" pitchFamily="18" charset="0"/>
                <a:cs typeface="Times New Roman" panose="02020603050405020304" pitchFamily="18" charset="0"/>
              </a:defRPr>
            </a:lvl1pPr>
          </a:lstStyle>
          <a:p>
            <a:fld id="{176D30C7-4C12-4DAA-9F9E-4518C15533FC}" type="datetime1">
              <a:rPr lang="en-US" smtClean="0"/>
              <a:pPr/>
              <a:t>1/9/2021</a:t>
            </a:fld>
            <a:endParaRPr lang="en-US" dirty="0"/>
          </a:p>
        </p:txBody>
      </p:sp>
      <p:sp>
        <p:nvSpPr>
          <p:cNvPr id="5" name="Footer Placeholder 4">
            <a:extLst>
              <a:ext uri="{FF2B5EF4-FFF2-40B4-BE49-F238E27FC236}">
                <a16:creationId xmlns:a16="http://schemas.microsoft.com/office/drawing/2014/main" xmlns="" id="{78393213-7BCC-4764-BCC4-67E6AEFD3946}"/>
              </a:ext>
            </a:extLst>
          </p:cNvPr>
          <p:cNvSpPr>
            <a:spLocks noGrp="1"/>
          </p:cNvSpPr>
          <p:nvPr>
            <p:ph type="ftr" sz="quarter" idx="11"/>
          </p:nvPr>
        </p:nvSpPr>
        <p:spPr>
          <a:xfrm>
            <a:off x="2043954" y="6356350"/>
            <a:ext cx="6992470" cy="365125"/>
          </a:xfrm>
        </p:spPr>
        <p:txBody>
          <a:bodyPr/>
          <a:lstStyle>
            <a:lvl1pPr>
              <a:defRPr sz="800">
                <a:latin typeface="Times New Roman" panose="02020603050405020304" pitchFamily="18" charset="0"/>
                <a:cs typeface="Times New Roman" panose="02020603050405020304" pitchFamily="18" charset="0"/>
              </a:defRPr>
            </a:lvl1pPr>
          </a:lstStyle>
          <a:p>
            <a:r>
              <a:rPr lang="en-US"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xmlns="" id="{1C5B191C-A95C-44D0-8D33-AC452D1DE607}"/>
              </a:ext>
            </a:extLst>
          </p:cNvPr>
          <p:cNvSpPr>
            <a:spLocks noGrp="1"/>
          </p:cNvSpPr>
          <p:nvPr>
            <p:ph type="sldNum" sz="quarter" idx="12"/>
          </p:nvPr>
        </p:nvSpPr>
        <p:spPr>
          <a:xfrm>
            <a:off x="9197788" y="6356350"/>
            <a:ext cx="753036" cy="365125"/>
          </a:xfrm>
        </p:spPr>
        <p:txBody>
          <a:bodyPr/>
          <a:lstStyle>
            <a:lvl1pPr>
              <a:defRPr>
                <a:latin typeface="Times New Roman" panose="02020603050405020304" pitchFamily="18" charset="0"/>
                <a:cs typeface="Times New Roman" panose="02020603050405020304" pitchFamily="18" charset="0"/>
              </a:defRPr>
            </a:lvl1pPr>
          </a:lstStyle>
          <a:p>
            <a:fld id="{1FF06463-181E-431C-B1FC-EE1A52AAA484}" type="slidenum">
              <a:rPr lang="en-US" smtClean="0"/>
              <a:pPr/>
              <a:t>‹#›</a:t>
            </a:fld>
            <a:endParaRPr lang="en-US" dirty="0"/>
          </a:p>
        </p:txBody>
      </p:sp>
      <p:sp>
        <p:nvSpPr>
          <p:cNvPr id="10" name="Rectangle 9">
            <a:extLst>
              <a:ext uri="{FF2B5EF4-FFF2-40B4-BE49-F238E27FC236}">
                <a16:creationId xmlns:a16="http://schemas.microsoft.com/office/drawing/2014/main" xmlns="" id="{B0DDB643-8D6D-44A9-BC2A-C8AB14618ED1}"/>
              </a:ext>
            </a:extLst>
          </p:cNvPr>
          <p:cNvSpPr/>
          <p:nvPr userDrawn="1"/>
        </p:nvSpPr>
        <p:spPr>
          <a:xfrm>
            <a:off x="0" y="6147886"/>
            <a:ext cx="12192000"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xmlns="" id="{8A5C5FE7-6A27-44D1-93D5-6A7FC1FC0D31}"/>
              </a:ext>
            </a:extLst>
          </p:cNvPr>
          <p:cNvSpPr/>
          <p:nvPr userDrawn="1"/>
        </p:nvSpPr>
        <p:spPr>
          <a:xfrm>
            <a:off x="0" y="490818"/>
            <a:ext cx="12192000" cy="1038724"/>
          </a:xfrm>
          <a:prstGeom prst="rect">
            <a:avLst/>
          </a:prstGeom>
          <a:solidFill>
            <a:schemeClr val="bg1"/>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xmlns="" id="{F29EB07C-F051-4390-ABDD-A6358137921F}"/>
              </a:ext>
            </a:extLst>
          </p:cNvPr>
          <p:cNvSpPr/>
          <p:nvPr userDrawn="1"/>
        </p:nvSpPr>
        <p:spPr>
          <a:xfrm>
            <a:off x="-6350" y="65048"/>
            <a:ext cx="12192000" cy="307777"/>
          </a:xfrm>
          <a:prstGeom prst="rect">
            <a:avLst/>
          </a:prstGeom>
        </p:spPr>
        <p:txBody>
          <a:bodyPr wrap="square">
            <a:spAutoFit/>
          </a:bodyPr>
          <a:lstStyle/>
          <a:p>
            <a:pPr algn="ctr"/>
            <a:r>
              <a:rPr lang="en-US" sz="1400" b="1" dirty="0">
                <a:solidFill>
                  <a:schemeClr val="tx1"/>
                </a:solidFill>
                <a:effectLst/>
                <a:latin typeface="Times New Roman" panose="02020603050405020304" pitchFamily="18" charset="0"/>
                <a:cs typeface="Times New Roman" panose="02020603050405020304" pitchFamily="18" charset="0"/>
              </a:rPr>
              <a:t>Integrated Doctoral Program for Environmental Policy, Management and Technology | INTENSE | 586471-EPP-1-2017-1-EE-EPPKA2-CBHE-JP</a:t>
            </a:r>
          </a:p>
        </p:txBody>
      </p:sp>
      <p:pic>
        <p:nvPicPr>
          <p:cNvPr id="19" name="Picture 2" descr="D:\Project\On going\2019 - ERASMUS - Intense\Dissemination\Introduction\eu_flag_co_funded_pos_[rgb]_righ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017" y="692449"/>
            <a:ext cx="3313324"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Project\On going\2019 - ERASMUS - Intense\Dissemination\Introduction\New Picture.bm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498273" y="601009"/>
            <a:ext cx="1320458" cy="8229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Project\On going\2019 - ERASMUS - Intense\Dissemination\Introduction\Лого 1.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693087" y="601009"/>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0550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C54B6-F2DF-4D5E-90DE-E130D324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301AC4-B137-4F6F-BE30-CB5E3D447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248A3D-2253-41E4-946E-74E9396B1C75}"/>
              </a:ext>
            </a:extLst>
          </p:cNvPr>
          <p:cNvSpPr>
            <a:spLocks noGrp="1"/>
          </p:cNvSpPr>
          <p:nvPr>
            <p:ph type="dt" sz="half" idx="10"/>
          </p:nvPr>
        </p:nvSpPr>
        <p:spPr/>
        <p:txBody>
          <a:bodyPr/>
          <a:lstStyle/>
          <a:p>
            <a:fld id="{ECB23D31-FE04-4B2B-976C-7D22768B2B05}" type="datetime1">
              <a:rPr lang="en-US" smtClean="0"/>
              <a:t>1/9/2021</a:t>
            </a:fld>
            <a:endParaRPr lang="en-US"/>
          </a:p>
        </p:txBody>
      </p:sp>
      <p:sp>
        <p:nvSpPr>
          <p:cNvPr id="5" name="Footer Placeholder 4">
            <a:extLst>
              <a:ext uri="{FF2B5EF4-FFF2-40B4-BE49-F238E27FC236}">
                <a16:creationId xmlns:a16="http://schemas.microsoft.com/office/drawing/2014/main" xmlns="" id="{581737DB-4A3B-4E5A-B2BA-F13BFAB8A153}"/>
              </a:ext>
            </a:extLst>
          </p:cNvPr>
          <p:cNvSpPr>
            <a:spLocks noGrp="1"/>
          </p:cNvSpPr>
          <p:nvPr>
            <p:ph type="ftr" sz="quarter" idx="11"/>
          </p:nvPr>
        </p:nvSpPr>
        <p:spPr>
          <a:xfrm>
            <a:off x="1882587" y="6356350"/>
            <a:ext cx="7355541" cy="365125"/>
          </a:xfrm>
          <a:prstGeom prst="rect">
            <a:avLst/>
          </a:prstGeom>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xmlns="" id="{F2D92933-165B-428C-9F2E-90A3416A3B39}"/>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8" name="Rectangle 7">
            <a:extLst>
              <a:ext uri="{FF2B5EF4-FFF2-40B4-BE49-F238E27FC236}">
                <a16:creationId xmlns:a16="http://schemas.microsoft.com/office/drawing/2014/main" xmlns="" id="{AA9E2C07-2ED6-400C-9F35-F71F51C65AC8}"/>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45523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3625DA-1504-4B52-A5AE-C52B97E1B0A3}"/>
              </a:ext>
            </a:extLst>
          </p:cNvPr>
          <p:cNvSpPr>
            <a:spLocks noGrp="1"/>
          </p:cNvSpPr>
          <p:nvPr>
            <p:ph type="title" orient="vert"/>
          </p:nvPr>
        </p:nvSpPr>
        <p:spPr>
          <a:xfrm>
            <a:off x="8724900" y="365125"/>
            <a:ext cx="183104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977D36-AE8A-407B-A1E1-4BFD898B67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63A4EB-B0C5-4ACD-8DBB-59AF0F72C71E}"/>
              </a:ext>
            </a:extLst>
          </p:cNvPr>
          <p:cNvSpPr>
            <a:spLocks noGrp="1"/>
          </p:cNvSpPr>
          <p:nvPr>
            <p:ph type="dt" sz="half" idx="10"/>
          </p:nvPr>
        </p:nvSpPr>
        <p:spPr/>
        <p:txBody>
          <a:bodyPr/>
          <a:lstStyle/>
          <a:p>
            <a:fld id="{7D39996E-F765-4CE7-96B8-149695307748}" type="datetime1">
              <a:rPr lang="en-US" smtClean="0"/>
              <a:t>1/9/2021</a:t>
            </a:fld>
            <a:endParaRPr lang="en-US"/>
          </a:p>
        </p:txBody>
      </p:sp>
      <p:sp>
        <p:nvSpPr>
          <p:cNvPr id="5" name="Footer Placeholder 4">
            <a:extLst>
              <a:ext uri="{FF2B5EF4-FFF2-40B4-BE49-F238E27FC236}">
                <a16:creationId xmlns:a16="http://schemas.microsoft.com/office/drawing/2014/main" xmlns="" id="{500DBE7E-A41F-4783-BD4C-95B5A3170F81}"/>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6" name="Slide Number Placeholder 5">
            <a:extLst>
              <a:ext uri="{FF2B5EF4-FFF2-40B4-BE49-F238E27FC236}">
                <a16:creationId xmlns:a16="http://schemas.microsoft.com/office/drawing/2014/main" xmlns="" id="{0F8574F2-C7AB-44DE-80FD-2878A8C8E5A9}"/>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8" name="Rectangle 7">
            <a:extLst>
              <a:ext uri="{FF2B5EF4-FFF2-40B4-BE49-F238E27FC236}">
                <a16:creationId xmlns:a16="http://schemas.microsoft.com/office/drawing/2014/main" xmlns="" id="{BE0174F4-D2BA-4CDA-A678-F6EE932F88A9}"/>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522664"/>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E7CB9-989B-4C85-84F4-50A200E48492}"/>
              </a:ext>
            </a:extLst>
          </p:cNvPr>
          <p:cNvSpPr>
            <a:spLocks noGrp="1"/>
          </p:cNvSpPr>
          <p:nvPr>
            <p:ph type="title"/>
          </p:nvPr>
        </p:nvSpPr>
        <p:spPr>
          <a:xfrm>
            <a:off x="182880" y="166256"/>
            <a:ext cx="10332719" cy="1130530"/>
          </a:xfrm>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C003F74-095B-4240-81BB-44E3762739F0}"/>
              </a:ext>
            </a:extLst>
          </p:cNvPr>
          <p:cNvSpPr>
            <a:spLocks noGrp="1"/>
          </p:cNvSpPr>
          <p:nvPr>
            <p:ph idx="1"/>
          </p:nvPr>
        </p:nvSpPr>
        <p:spPr>
          <a:xfrm>
            <a:off x="157941" y="1446415"/>
            <a:ext cx="10365971" cy="4730548"/>
          </a:xfrm>
        </p:spPr>
        <p:txBody>
          <a:bodyPr/>
          <a:lstStyle>
            <a:lvl1pPr algn="just">
              <a:defRPr>
                <a:latin typeface="Times New Roman" panose="02020603050405020304" pitchFamily="18" charset="0"/>
                <a:cs typeface="Times New Roman" panose="02020603050405020304" pitchFamily="18" charset="0"/>
              </a:defRPr>
            </a:lvl1pPr>
            <a:lvl2pPr algn="just">
              <a:defRPr>
                <a:latin typeface="Times New Roman" panose="02020603050405020304" pitchFamily="18" charset="0"/>
                <a:cs typeface="Times New Roman" panose="02020603050405020304" pitchFamily="18" charset="0"/>
              </a:defRPr>
            </a:lvl2pPr>
            <a:lvl3pPr algn="just">
              <a:defRPr>
                <a:latin typeface="Times New Roman" panose="02020603050405020304" pitchFamily="18" charset="0"/>
                <a:cs typeface="Times New Roman" panose="02020603050405020304" pitchFamily="18" charset="0"/>
              </a:defRPr>
            </a:lvl3pPr>
            <a:lvl4pPr algn="just">
              <a:defRPr>
                <a:latin typeface="Times New Roman" panose="02020603050405020304" pitchFamily="18" charset="0"/>
                <a:cs typeface="Times New Roman" panose="02020603050405020304" pitchFamily="18" charset="0"/>
              </a:defRPr>
            </a:lvl4pPr>
            <a:lvl5pPr algn="just">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944D75E-FC7D-48D3-9D8C-D4669275ECD9}"/>
              </a:ext>
            </a:extLst>
          </p:cNvPr>
          <p:cNvSpPr>
            <a:spLocks noGrp="1"/>
          </p:cNvSpPr>
          <p:nvPr>
            <p:ph type="dt" sz="half" idx="10"/>
          </p:nvPr>
        </p:nvSpPr>
        <p:spPr>
          <a:xfrm>
            <a:off x="838200" y="6356350"/>
            <a:ext cx="1004047" cy="365125"/>
          </a:xfrm>
        </p:spPr>
        <p:txBody>
          <a:bodyPr/>
          <a:lstStyle/>
          <a:p>
            <a:fld id="{12E7A2FF-3488-4AEE-9869-5C04C23C2B50}" type="datetime1">
              <a:rPr lang="en-US" smtClean="0"/>
              <a:t>1/9/2021</a:t>
            </a:fld>
            <a:endParaRPr lang="en-US"/>
          </a:p>
        </p:txBody>
      </p:sp>
      <p:sp>
        <p:nvSpPr>
          <p:cNvPr id="5" name="Footer Placeholder 4">
            <a:extLst>
              <a:ext uri="{FF2B5EF4-FFF2-40B4-BE49-F238E27FC236}">
                <a16:creationId xmlns:a16="http://schemas.microsoft.com/office/drawing/2014/main" xmlns="" id="{D3B33DCA-CFFE-4527-AC91-682D6B8A2FD5}"/>
              </a:ext>
            </a:extLst>
          </p:cNvPr>
          <p:cNvSpPr>
            <a:spLocks noGrp="1"/>
          </p:cNvSpPr>
          <p:nvPr>
            <p:ph type="ftr" sz="quarter" idx="11"/>
          </p:nvPr>
        </p:nvSpPr>
        <p:spPr>
          <a:xfrm>
            <a:off x="1963271" y="6356350"/>
            <a:ext cx="7207623" cy="365125"/>
          </a:xfrm>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xmlns="" id="{0B62D0E7-17E3-4160-9794-5AC923FF63B4}"/>
              </a:ext>
            </a:extLst>
          </p:cNvPr>
          <p:cNvSpPr>
            <a:spLocks noGrp="1"/>
          </p:cNvSpPr>
          <p:nvPr>
            <p:ph type="sldNum" sz="quarter" idx="12"/>
          </p:nvPr>
        </p:nvSpPr>
        <p:spPr>
          <a:xfrm>
            <a:off x="9278470" y="6356350"/>
            <a:ext cx="672353"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C25C6384-86B9-4A0A-9A25-DF67D749F8AF}"/>
              </a:ext>
            </a:extLst>
          </p:cNvPr>
          <p:cNvSpPr/>
          <p:nvPr userDrawn="1"/>
        </p:nvSpPr>
        <p:spPr>
          <a:xfrm>
            <a:off x="0" y="6228860"/>
            <a:ext cx="10868025"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xmlns="" id="{40A74B2E-3F81-456B-92BB-6CC6E137A8C8}"/>
              </a:ext>
            </a:extLst>
          </p:cNvPr>
          <p:cNvSpPr/>
          <p:nvPr userDrawn="1"/>
        </p:nvSpPr>
        <p:spPr>
          <a:xfrm>
            <a:off x="10975945" y="0"/>
            <a:ext cx="121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52E19F5-B98F-4C73-8163-42F1994F03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4782" y="591590"/>
            <a:ext cx="778380" cy="548640"/>
          </a:xfrm>
          <a:prstGeom prst="rect">
            <a:avLst/>
          </a:prstGeom>
        </p:spPr>
      </p:pic>
      <p:pic>
        <p:nvPicPr>
          <p:cNvPr id="10" name="Picture 9">
            <a:extLst>
              <a:ext uri="{FF2B5EF4-FFF2-40B4-BE49-F238E27FC236}">
                <a16:creationId xmlns:a16="http://schemas.microsoft.com/office/drawing/2014/main" xmlns="" id="{D26C19D8-4466-4826-9347-2750868D43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37378" y="229549"/>
            <a:ext cx="1077311" cy="237502"/>
          </a:xfrm>
          <a:prstGeom prst="rect">
            <a:avLst/>
          </a:prstGeom>
        </p:spPr>
      </p:pic>
      <p:sp>
        <p:nvSpPr>
          <p:cNvPr id="11" name="Rectangle 10">
            <a:extLst>
              <a:ext uri="{FF2B5EF4-FFF2-40B4-BE49-F238E27FC236}">
                <a16:creationId xmlns:a16="http://schemas.microsoft.com/office/drawing/2014/main" xmlns="" id="{8B14E4E5-B07C-4BB9-85CC-2122EE4BAD66}"/>
              </a:ext>
            </a:extLst>
          </p:cNvPr>
          <p:cNvSpPr/>
          <p:nvPr userDrawn="1"/>
        </p:nvSpPr>
        <p:spPr>
          <a:xfrm rot="5400000">
            <a:off x="8952141" y="3818656"/>
            <a:ext cx="5124584" cy="954107"/>
          </a:xfrm>
          <a:prstGeom prst="rect">
            <a:avLst/>
          </a:prstGeom>
          <a:ln>
            <a:noFill/>
          </a:ln>
        </p:spPr>
        <p:txBody>
          <a:bodyPr wrap="square">
            <a:spAutoFit/>
          </a:bodyPr>
          <a:lstStyle/>
          <a:p>
            <a:pPr algn="ctr"/>
            <a:r>
              <a:rPr lang="en-US" sz="1400" b="1" dirty="0">
                <a:solidFill>
                  <a:srgbClr val="034B4D"/>
                </a:solidFill>
                <a:effectLst/>
                <a:latin typeface="Times New Roman" panose="02020603050405020304" pitchFamily="18" charset="0"/>
                <a:cs typeface="Times New Roman" panose="02020603050405020304" pitchFamily="18" charset="0"/>
              </a:rPr>
              <a:t>Integrated Doctoral Program </a:t>
            </a:r>
            <a:r>
              <a:rPr lang="en-US" sz="1400" b="1" dirty="0" smtClean="0">
                <a:solidFill>
                  <a:srgbClr val="034B4D"/>
                </a:solidFill>
                <a:effectLst/>
                <a:latin typeface="Times New Roman" panose="02020603050405020304" pitchFamily="18" charset="0"/>
                <a:cs typeface="Times New Roman" panose="02020603050405020304" pitchFamily="18" charset="0"/>
              </a:rPr>
              <a:t>for</a:t>
            </a:r>
          </a:p>
          <a:p>
            <a:pPr algn="ctr"/>
            <a:r>
              <a:rPr lang="en-US" sz="1400" b="1" dirty="0" smtClean="0">
                <a:solidFill>
                  <a:srgbClr val="034B4D"/>
                </a:solidFill>
                <a:effectLst/>
                <a:latin typeface="Times New Roman" panose="02020603050405020304" pitchFamily="18" charset="0"/>
                <a:cs typeface="Times New Roman" panose="02020603050405020304" pitchFamily="18" charset="0"/>
              </a:rPr>
              <a:t>Environmental </a:t>
            </a:r>
            <a:r>
              <a:rPr lang="en-US" sz="1400" b="1" dirty="0">
                <a:solidFill>
                  <a:srgbClr val="034B4D"/>
                </a:solidFill>
                <a:effectLst/>
                <a:latin typeface="Times New Roman" panose="02020603050405020304" pitchFamily="18" charset="0"/>
                <a:cs typeface="Times New Roman" panose="02020603050405020304" pitchFamily="18" charset="0"/>
              </a:rPr>
              <a:t>Policy, Management and Technology</a:t>
            </a:r>
            <a:br>
              <a:rPr lang="en-US" sz="1400" b="1" dirty="0">
                <a:solidFill>
                  <a:srgbClr val="034B4D"/>
                </a:solidFill>
                <a:effectLst/>
                <a:latin typeface="Times New Roman" panose="02020603050405020304" pitchFamily="18" charset="0"/>
                <a:cs typeface="Times New Roman" panose="02020603050405020304" pitchFamily="18" charset="0"/>
              </a:rPr>
            </a:br>
            <a:r>
              <a:rPr lang="en-US" sz="1400" b="1" dirty="0">
                <a:solidFill>
                  <a:srgbClr val="034B4D"/>
                </a:solidFill>
                <a:effectLst/>
                <a:latin typeface="Times New Roman" panose="02020603050405020304" pitchFamily="18" charset="0"/>
                <a:cs typeface="Times New Roman" panose="02020603050405020304" pitchFamily="18" charset="0"/>
              </a:rPr>
              <a:t>INTENSE</a:t>
            </a:r>
            <a:br>
              <a:rPr lang="en-US" sz="1400" b="1" dirty="0">
                <a:solidFill>
                  <a:srgbClr val="034B4D"/>
                </a:solidFill>
                <a:effectLst/>
                <a:latin typeface="Times New Roman" panose="02020603050405020304" pitchFamily="18" charset="0"/>
                <a:cs typeface="Times New Roman" panose="02020603050405020304" pitchFamily="18" charset="0"/>
              </a:rPr>
            </a:br>
            <a:r>
              <a:rPr lang="en-US" sz="1400" b="1" dirty="0">
                <a:solidFill>
                  <a:srgbClr val="034B4D"/>
                </a:solidFill>
                <a:effectLst/>
                <a:latin typeface="Times New Roman" panose="02020603050405020304" pitchFamily="18" charset="0"/>
                <a:cs typeface="Times New Roman" panose="02020603050405020304" pitchFamily="18" charset="0"/>
              </a:rPr>
              <a:t>586471-EPP-1-2017-1-EE-EPPKA2-CBHE-JP</a:t>
            </a:r>
          </a:p>
        </p:txBody>
      </p:sp>
      <p:pic>
        <p:nvPicPr>
          <p:cNvPr id="12" name="Picture 4" descr="D:\Project\On going\2019 - ERASMUS - Intense\Dissemination\Introduction\Лого 1.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301713" y="1251279"/>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92023"/>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02050-D482-49D1-BD05-D349C37A1AD0}"/>
              </a:ext>
            </a:extLst>
          </p:cNvPr>
          <p:cNvSpPr>
            <a:spLocks noGrp="1"/>
          </p:cNvSpPr>
          <p:nvPr>
            <p:ph type="title"/>
          </p:nvPr>
        </p:nvSpPr>
        <p:spPr>
          <a:xfrm>
            <a:off x="831850" y="2052831"/>
            <a:ext cx="10515600" cy="250964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1A0857-5736-4752-AAA8-B96076237BA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49B239B3-958C-45FE-96A6-29BBD23F170A}"/>
              </a:ext>
            </a:extLst>
          </p:cNvPr>
          <p:cNvSpPr>
            <a:spLocks noGrp="1"/>
          </p:cNvSpPr>
          <p:nvPr>
            <p:ph type="dt" sz="half" idx="10"/>
          </p:nvPr>
        </p:nvSpPr>
        <p:spPr>
          <a:xfrm>
            <a:off x="838200" y="6356350"/>
            <a:ext cx="936812" cy="365125"/>
          </a:xfrm>
        </p:spPr>
        <p:txBody>
          <a:bodyPr/>
          <a:lstStyle/>
          <a:p>
            <a:fld id="{190C0527-C3E5-42B4-933F-26F216B45C4F}" type="datetime1">
              <a:rPr lang="en-US" smtClean="0"/>
              <a:t>1/9/2021</a:t>
            </a:fld>
            <a:endParaRPr lang="en-US"/>
          </a:p>
        </p:txBody>
      </p:sp>
      <p:sp>
        <p:nvSpPr>
          <p:cNvPr id="5" name="Footer Placeholder 4">
            <a:extLst>
              <a:ext uri="{FF2B5EF4-FFF2-40B4-BE49-F238E27FC236}">
                <a16:creationId xmlns:a16="http://schemas.microsoft.com/office/drawing/2014/main" xmlns="" id="{F8BEAFCA-3163-416B-AC02-CF50A335DF54}"/>
              </a:ext>
            </a:extLst>
          </p:cNvPr>
          <p:cNvSpPr>
            <a:spLocks noGrp="1"/>
          </p:cNvSpPr>
          <p:nvPr>
            <p:ph type="ftr" sz="quarter" idx="11"/>
          </p:nvPr>
        </p:nvSpPr>
        <p:spPr>
          <a:xfrm>
            <a:off x="1882587" y="6356350"/>
            <a:ext cx="7422777" cy="365125"/>
          </a:xfrm>
          <a:prstGeom prst="rect">
            <a:avLst/>
          </a:prstGeom>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xmlns="" id="{A3C4DBC6-CB63-462E-8091-48647747BC46}"/>
              </a:ext>
            </a:extLst>
          </p:cNvPr>
          <p:cNvSpPr>
            <a:spLocks noGrp="1"/>
          </p:cNvSpPr>
          <p:nvPr>
            <p:ph type="sldNum" sz="quarter" idx="12"/>
          </p:nvPr>
        </p:nvSpPr>
        <p:spPr>
          <a:xfrm>
            <a:off x="9439834" y="6356350"/>
            <a:ext cx="510989"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A0B04163-E6A0-4D7D-B2F9-CE1802F46ADF}"/>
              </a:ext>
            </a:extLst>
          </p:cNvPr>
          <p:cNvSpPr/>
          <p:nvPr userDrawn="1"/>
        </p:nvSpPr>
        <p:spPr>
          <a:xfrm>
            <a:off x="-6350" y="6185204"/>
            <a:ext cx="12192000"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xmlns="" id="{8A5C5FE7-6A27-44D1-93D5-6A7FC1FC0D31}"/>
              </a:ext>
            </a:extLst>
          </p:cNvPr>
          <p:cNvSpPr/>
          <p:nvPr userDrawn="1"/>
        </p:nvSpPr>
        <p:spPr>
          <a:xfrm>
            <a:off x="0" y="490818"/>
            <a:ext cx="12192000" cy="1038724"/>
          </a:xfrm>
          <a:prstGeom prst="rect">
            <a:avLst/>
          </a:prstGeom>
          <a:solidFill>
            <a:schemeClr val="bg1"/>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F29EB07C-F051-4390-ABDD-A6358137921F}"/>
              </a:ext>
            </a:extLst>
          </p:cNvPr>
          <p:cNvSpPr/>
          <p:nvPr userDrawn="1"/>
        </p:nvSpPr>
        <p:spPr>
          <a:xfrm>
            <a:off x="-6350" y="65048"/>
            <a:ext cx="12192000" cy="307777"/>
          </a:xfrm>
          <a:prstGeom prst="rect">
            <a:avLst/>
          </a:prstGeom>
        </p:spPr>
        <p:txBody>
          <a:bodyPr wrap="square">
            <a:spAutoFit/>
          </a:bodyPr>
          <a:lstStyle/>
          <a:p>
            <a:pPr algn="ctr"/>
            <a:r>
              <a:rPr lang="en-US" sz="1400" b="1" dirty="0">
                <a:solidFill>
                  <a:schemeClr val="tx1"/>
                </a:solidFill>
                <a:effectLst/>
                <a:latin typeface="Times New Roman" panose="02020603050405020304" pitchFamily="18" charset="0"/>
                <a:cs typeface="Times New Roman" panose="02020603050405020304" pitchFamily="18" charset="0"/>
              </a:rPr>
              <a:t>Integrated Doctoral Program for Environmental Policy, Management and Technology | INTENSE | 586471-EPP-1-2017-1-EE-EPPKA2-CBHE-JP</a:t>
            </a:r>
          </a:p>
        </p:txBody>
      </p:sp>
      <p:pic>
        <p:nvPicPr>
          <p:cNvPr id="1026" name="Picture 2" descr="D:\Project\On going\2019 - ERASMUS - Intense\Dissemination\Introduction\eu_flag_co_funded_pos_[rgb]_righ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017" y="692449"/>
            <a:ext cx="3313324"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roject\On going\2019 - ERASMUS - Intense\Dissemination\Introduction\New Picture.bm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498273" y="601009"/>
            <a:ext cx="1320458"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roject\On going\2019 - ERASMUS - Intense\Dissemination\Introduction\Лого 1.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693087" y="601009"/>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35628"/>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3ADC3-D400-4B04-959C-5D6CB1416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DF7A72-D3A5-4B0D-AFF0-9ED8172C6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596EF8-F7A7-4B09-8B39-908634D3973F}"/>
              </a:ext>
            </a:extLst>
          </p:cNvPr>
          <p:cNvSpPr>
            <a:spLocks noGrp="1"/>
          </p:cNvSpPr>
          <p:nvPr>
            <p:ph sz="half" idx="2"/>
          </p:nvPr>
        </p:nvSpPr>
        <p:spPr>
          <a:xfrm>
            <a:off x="6172200" y="1825625"/>
            <a:ext cx="37786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3E4686-9FBE-4639-AD60-30A404772DEB}"/>
              </a:ext>
            </a:extLst>
          </p:cNvPr>
          <p:cNvSpPr>
            <a:spLocks noGrp="1"/>
          </p:cNvSpPr>
          <p:nvPr>
            <p:ph type="dt" sz="half" idx="10"/>
          </p:nvPr>
        </p:nvSpPr>
        <p:spPr/>
        <p:txBody>
          <a:bodyPr/>
          <a:lstStyle/>
          <a:p>
            <a:fld id="{74CC27EE-B0CC-438F-BC23-AF7E04532788}" type="datetime1">
              <a:rPr lang="en-US" smtClean="0"/>
              <a:t>1/9/2021</a:t>
            </a:fld>
            <a:endParaRPr lang="en-US"/>
          </a:p>
        </p:txBody>
      </p:sp>
      <p:sp>
        <p:nvSpPr>
          <p:cNvPr id="6" name="Footer Placeholder 5">
            <a:extLst>
              <a:ext uri="{FF2B5EF4-FFF2-40B4-BE49-F238E27FC236}">
                <a16:creationId xmlns:a16="http://schemas.microsoft.com/office/drawing/2014/main" xmlns="" id="{31D3CDC4-DD6C-4616-AEAA-9544CD307A48}"/>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7" name="Slide Number Placeholder 6">
            <a:extLst>
              <a:ext uri="{FF2B5EF4-FFF2-40B4-BE49-F238E27FC236}">
                <a16:creationId xmlns:a16="http://schemas.microsoft.com/office/drawing/2014/main" xmlns="" id="{6B0AFF39-3B21-42F4-B989-046ECDF4C94A}"/>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8" name="Rectangle 7">
            <a:extLst>
              <a:ext uri="{FF2B5EF4-FFF2-40B4-BE49-F238E27FC236}">
                <a16:creationId xmlns:a16="http://schemas.microsoft.com/office/drawing/2014/main" xmlns="" id="{04EBD4FF-D447-4280-A090-7A0275C9A095}"/>
              </a:ext>
            </a:extLst>
          </p:cNvPr>
          <p:cNvSpPr/>
          <p:nvPr userDrawn="1"/>
        </p:nvSpPr>
        <p:spPr>
          <a:xfrm>
            <a:off x="0" y="6228860"/>
            <a:ext cx="1089183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12326108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43BD9-0580-4BDB-894A-9B8B7B2E0FE1}"/>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33AE2FE-BF2E-4D5E-9B37-5BE417C4F7B5}"/>
              </a:ext>
            </a:extLst>
          </p:cNvPr>
          <p:cNvSpPr>
            <a:spLocks noGrp="1"/>
          </p:cNvSpPr>
          <p:nvPr>
            <p:ph type="title"/>
          </p:nvPr>
        </p:nvSpPr>
        <p:spPr>
          <a:xfrm>
            <a:off x="839788" y="365125"/>
            <a:ext cx="91110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EC5249-0AEA-4DD8-AB58-A8BC4850C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3243E25-36EF-459B-B52C-E89E259EFE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586318-E0DD-42D6-8A9B-64FEB47C79D0}"/>
              </a:ext>
            </a:extLst>
          </p:cNvPr>
          <p:cNvSpPr>
            <a:spLocks noGrp="1"/>
          </p:cNvSpPr>
          <p:nvPr>
            <p:ph type="body" sz="quarter" idx="3"/>
          </p:nvPr>
        </p:nvSpPr>
        <p:spPr>
          <a:xfrm>
            <a:off x="6172200" y="1681163"/>
            <a:ext cx="377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70EC13-F025-491B-B0E8-EAE0A1E30573}"/>
              </a:ext>
            </a:extLst>
          </p:cNvPr>
          <p:cNvSpPr>
            <a:spLocks noGrp="1"/>
          </p:cNvSpPr>
          <p:nvPr>
            <p:ph sz="quarter" idx="4"/>
          </p:nvPr>
        </p:nvSpPr>
        <p:spPr>
          <a:xfrm>
            <a:off x="6172200" y="2505075"/>
            <a:ext cx="377862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6685B2D-84FE-4FD2-82EF-78A34972E8DE}"/>
              </a:ext>
            </a:extLst>
          </p:cNvPr>
          <p:cNvSpPr>
            <a:spLocks noGrp="1"/>
          </p:cNvSpPr>
          <p:nvPr>
            <p:ph type="dt" sz="half" idx="10"/>
          </p:nvPr>
        </p:nvSpPr>
        <p:spPr/>
        <p:txBody>
          <a:bodyPr/>
          <a:lstStyle/>
          <a:p>
            <a:fld id="{081EB99F-9C21-4B28-B730-DD54DF87C7B4}" type="datetime1">
              <a:rPr lang="en-US" smtClean="0"/>
              <a:t>1/9/2021</a:t>
            </a:fld>
            <a:endParaRPr lang="en-US"/>
          </a:p>
        </p:txBody>
      </p:sp>
      <p:sp>
        <p:nvSpPr>
          <p:cNvPr id="8" name="Footer Placeholder 7">
            <a:extLst>
              <a:ext uri="{FF2B5EF4-FFF2-40B4-BE49-F238E27FC236}">
                <a16:creationId xmlns:a16="http://schemas.microsoft.com/office/drawing/2014/main" xmlns="" id="{FA0925B8-0663-4F25-B50A-5CD82117EAA6}"/>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9" name="Slide Number Placeholder 8">
            <a:extLst>
              <a:ext uri="{FF2B5EF4-FFF2-40B4-BE49-F238E27FC236}">
                <a16:creationId xmlns:a16="http://schemas.microsoft.com/office/drawing/2014/main" xmlns="" id="{5BD27C35-9D02-4541-8C30-5BE1AFDAF2C0}"/>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440361093"/>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55B1A-9241-475E-8A80-2ABEBADC9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07B945-320E-4913-9D1C-676087EFEFB2}"/>
              </a:ext>
            </a:extLst>
          </p:cNvPr>
          <p:cNvSpPr>
            <a:spLocks noGrp="1"/>
          </p:cNvSpPr>
          <p:nvPr>
            <p:ph type="dt" sz="half" idx="10"/>
          </p:nvPr>
        </p:nvSpPr>
        <p:spPr/>
        <p:txBody>
          <a:bodyPr/>
          <a:lstStyle/>
          <a:p>
            <a:fld id="{6C43286F-B4A5-4CAF-B683-4A0CDDD4E218}" type="datetime1">
              <a:rPr lang="en-US" smtClean="0"/>
              <a:t>1/9/2021</a:t>
            </a:fld>
            <a:endParaRPr lang="en-US"/>
          </a:p>
        </p:txBody>
      </p:sp>
      <p:sp>
        <p:nvSpPr>
          <p:cNvPr id="4" name="Footer Placeholder 3">
            <a:extLst>
              <a:ext uri="{FF2B5EF4-FFF2-40B4-BE49-F238E27FC236}">
                <a16:creationId xmlns:a16="http://schemas.microsoft.com/office/drawing/2014/main" xmlns="" id="{87FC8795-94F9-41FD-9CBC-8839D596DE84}"/>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5" name="Slide Number Placeholder 4">
            <a:extLst>
              <a:ext uri="{FF2B5EF4-FFF2-40B4-BE49-F238E27FC236}">
                <a16:creationId xmlns:a16="http://schemas.microsoft.com/office/drawing/2014/main" xmlns="" id="{7B875AD4-7639-4362-8E60-0EC4E607A8AC}"/>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97DEFB7C-3785-4B81-8849-CF5AA8922645}"/>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966773"/>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18FC83-8208-4C80-8E2B-2E9681050235}"/>
              </a:ext>
            </a:extLst>
          </p:cNvPr>
          <p:cNvSpPr>
            <a:spLocks noGrp="1"/>
          </p:cNvSpPr>
          <p:nvPr>
            <p:ph type="dt" sz="half" idx="10"/>
          </p:nvPr>
        </p:nvSpPr>
        <p:spPr/>
        <p:txBody>
          <a:bodyPr/>
          <a:lstStyle/>
          <a:p>
            <a:fld id="{B2DFA205-44CF-4372-9B6D-B3ED4261F6ED}" type="datetime1">
              <a:rPr lang="en-US" smtClean="0"/>
              <a:t>1/9/2021</a:t>
            </a:fld>
            <a:endParaRPr lang="en-US"/>
          </a:p>
        </p:txBody>
      </p:sp>
      <p:sp>
        <p:nvSpPr>
          <p:cNvPr id="3" name="Footer Placeholder 2">
            <a:extLst>
              <a:ext uri="{FF2B5EF4-FFF2-40B4-BE49-F238E27FC236}">
                <a16:creationId xmlns:a16="http://schemas.microsoft.com/office/drawing/2014/main" xmlns="" id="{3103D114-AA93-4C95-9109-81F8701BF862}"/>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4" name="Slide Number Placeholder 3">
            <a:extLst>
              <a:ext uri="{FF2B5EF4-FFF2-40B4-BE49-F238E27FC236}">
                <a16:creationId xmlns:a16="http://schemas.microsoft.com/office/drawing/2014/main" xmlns="" id="{EDA08D57-4B8A-449A-8018-5F5BDAD2B2A7}"/>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6" name="Rectangle 5">
            <a:extLst>
              <a:ext uri="{FF2B5EF4-FFF2-40B4-BE49-F238E27FC236}">
                <a16:creationId xmlns:a16="http://schemas.microsoft.com/office/drawing/2014/main" xmlns="" id="{B3548128-0D4F-4478-A9FB-C5C2971FD933}"/>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9369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7A74A-03A3-47DD-9375-A5B06E6B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E770D2-EB9C-4268-B5BB-009476846234}"/>
              </a:ext>
            </a:extLst>
          </p:cNvPr>
          <p:cNvSpPr>
            <a:spLocks noGrp="1"/>
          </p:cNvSpPr>
          <p:nvPr>
            <p:ph idx="1"/>
          </p:nvPr>
        </p:nvSpPr>
        <p:spPr>
          <a:xfrm>
            <a:off x="5183188" y="987425"/>
            <a:ext cx="476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D6E865-8475-4A67-AE50-0C9F683FE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0D21531-2864-4311-81E9-F1551CD4DF91}"/>
              </a:ext>
            </a:extLst>
          </p:cNvPr>
          <p:cNvSpPr>
            <a:spLocks noGrp="1"/>
          </p:cNvSpPr>
          <p:nvPr>
            <p:ph type="dt" sz="half" idx="10"/>
          </p:nvPr>
        </p:nvSpPr>
        <p:spPr/>
        <p:txBody>
          <a:bodyPr/>
          <a:lstStyle/>
          <a:p>
            <a:fld id="{03A06E49-439C-417A-B605-6B03B169EFDB}" type="datetime1">
              <a:rPr lang="en-US" smtClean="0"/>
              <a:t>1/9/2021</a:t>
            </a:fld>
            <a:endParaRPr lang="en-US"/>
          </a:p>
        </p:txBody>
      </p:sp>
      <p:sp>
        <p:nvSpPr>
          <p:cNvPr id="6" name="Footer Placeholder 5">
            <a:extLst>
              <a:ext uri="{FF2B5EF4-FFF2-40B4-BE49-F238E27FC236}">
                <a16:creationId xmlns:a16="http://schemas.microsoft.com/office/drawing/2014/main" xmlns="" id="{84D62A4F-F9A7-46EB-8823-2EE731235337}"/>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7" name="Slide Number Placeholder 6">
            <a:extLst>
              <a:ext uri="{FF2B5EF4-FFF2-40B4-BE49-F238E27FC236}">
                <a16:creationId xmlns:a16="http://schemas.microsoft.com/office/drawing/2014/main" xmlns="" id="{F452C445-B90B-47A3-BAFD-1304089062E1}"/>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9" name="Rectangle 8">
            <a:extLst>
              <a:ext uri="{FF2B5EF4-FFF2-40B4-BE49-F238E27FC236}">
                <a16:creationId xmlns:a16="http://schemas.microsoft.com/office/drawing/2014/main" xmlns="" id="{DE4237C6-0101-4C48-A02C-C9A2662592FF}"/>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76060"/>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8D807-24B0-4A60-B89D-34AAF46E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8DAB3A-8175-4672-A7F2-070518E0BAFD}"/>
              </a:ext>
            </a:extLst>
          </p:cNvPr>
          <p:cNvSpPr>
            <a:spLocks noGrp="1"/>
          </p:cNvSpPr>
          <p:nvPr>
            <p:ph type="pic" idx="1"/>
          </p:nvPr>
        </p:nvSpPr>
        <p:spPr>
          <a:xfrm>
            <a:off x="5183188" y="987425"/>
            <a:ext cx="476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860C3D-FF5E-46DE-A82E-5A5BC5FF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6EE7905-26DD-4B6D-8476-9F1ECADF2FB1}"/>
              </a:ext>
            </a:extLst>
          </p:cNvPr>
          <p:cNvSpPr>
            <a:spLocks noGrp="1"/>
          </p:cNvSpPr>
          <p:nvPr>
            <p:ph type="dt" sz="half" idx="10"/>
          </p:nvPr>
        </p:nvSpPr>
        <p:spPr/>
        <p:txBody>
          <a:bodyPr/>
          <a:lstStyle/>
          <a:p>
            <a:fld id="{74B4C055-76E3-46D3-91FE-682860F759AD}" type="datetime1">
              <a:rPr lang="en-US" smtClean="0"/>
              <a:t>1/9/2021</a:t>
            </a:fld>
            <a:endParaRPr lang="en-US"/>
          </a:p>
        </p:txBody>
      </p:sp>
      <p:sp>
        <p:nvSpPr>
          <p:cNvPr id="6" name="Footer Placeholder 5">
            <a:extLst>
              <a:ext uri="{FF2B5EF4-FFF2-40B4-BE49-F238E27FC236}">
                <a16:creationId xmlns:a16="http://schemas.microsoft.com/office/drawing/2014/main" xmlns="" id="{B15A340B-865C-4A02-9D0E-B7BE4B608BDB}"/>
              </a:ext>
            </a:extLst>
          </p:cNvPr>
          <p:cNvSpPr>
            <a:spLocks noGrp="1"/>
          </p:cNvSpPr>
          <p:nvPr>
            <p:ph type="ftr" sz="quarter" idx="11"/>
          </p:nvPr>
        </p:nvSpPr>
        <p:spPr>
          <a:xfrm>
            <a:off x="1896035" y="6356350"/>
            <a:ext cx="7301753" cy="365125"/>
          </a:xfrm>
          <a:prstGeom prst="rect">
            <a:avLst/>
          </a:prstGeom>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7" name="Slide Number Placeholder 6">
            <a:extLst>
              <a:ext uri="{FF2B5EF4-FFF2-40B4-BE49-F238E27FC236}">
                <a16:creationId xmlns:a16="http://schemas.microsoft.com/office/drawing/2014/main" xmlns="" id="{F7AC0ADB-4F0F-4899-8087-519B57C6C23C}"/>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9" name="Rectangle 8">
            <a:extLst>
              <a:ext uri="{FF2B5EF4-FFF2-40B4-BE49-F238E27FC236}">
                <a16:creationId xmlns:a16="http://schemas.microsoft.com/office/drawing/2014/main" xmlns="" id="{4E76EA0D-F7B6-49B7-87DA-2AF08616C2CE}"/>
              </a:ext>
            </a:extLst>
          </p:cNvPr>
          <p:cNvSpPr/>
          <p:nvPr userDrawn="1"/>
        </p:nvSpPr>
        <p:spPr>
          <a:xfrm>
            <a:off x="0" y="6228860"/>
            <a:ext cx="10834688" cy="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4212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A5CBBD">
                <a:lumMod val="50000"/>
                <a:lumOff val="50000"/>
              </a:srgbClr>
            </a:gs>
            <a:gs pos="100000">
              <a:schemeClr val="accent5">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8716F-9854-4D8B-ADFD-7AEAD1945C94}"/>
              </a:ext>
            </a:extLst>
          </p:cNvPr>
          <p:cNvSpPr>
            <a:spLocks noGrp="1"/>
          </p:cNvSpPr>
          <p:nvPr>
            <p:ph type="title"/>
          </p:nvPr>
        </p:nvSpPr>
        <p:spPr>
          <a:xfrm>
            <a:off x="182880" y="199505"/>
            <a:ext cx="10382596" cy="9037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AE073C4-4030-401F-926A-9B2F83B243AE}"/>
              </a:ext>
            </a:extLst>
          </p:cNvPr>
          <p:cNvSpPr>
            <a:spLocks noGrp="1"/>
          </p:cNvSpPr>
          <p:nvPr>
            <p:ph type="body" idx="1"/>
          </p:nvPr>
        </p:nvSpPr>
        <p:spPr>
          <a:xfrm>
            <a:off x="181493" y="1253331"/>
            <a:ext cx="10392295" cy="49812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08B043A-F36F-459B-949F-262193484083}"/>
              </a:ext>
            </a:extLst>
          </p:cNvPr>
          <p:cNvSpPr>
            <a:spLocks noGrp="1"/>
          </p:cNvSpPr>
          <p:nvPr>
            <p:ph type="dt" sz="half" idx="2"/>
          </p:nvPr>
        </p:nvSpPr>
        <p:spPr>
          <a:xfrm>
            <a:off x="838200" y="6356350"/>
            <a:ext cx="936812" cy="365125"/>
          </a:xfrm>
          <a:prstGeom prst="rect">
            <a:avLst/>
          </a:prstGeom>
        </p:spPr>
        <p:txBody>
          <a:bodyPr vert="horz" lIns="91440" tIns="45720" rIns="91440" bIns="45720" rtlCol="0" anchor="ctr"/>
          <a:lstStyle>
            <a:lvl1pPr algn="l">
              <a:defRPr sz="1200">
                <a:solidFill>
                  <a:schemeClr val="bg1"/>
                </a:solidFill>
                <a:latin typeface="Times New Roman" panose="02020603050405020304" pitchFamily="18" charset="0"/>
                <a:cs typeface="Times New Roman" panose="02020603050405020304" pitchFamily="18" charset="0"/>
              </a:defRPr>
            </a:lvl1pPr>
          </a:lstStyle>
          <a:p>
            <a:fld id="{A5197AD9-AB75-4E30-A010-55A283614DA0}" type="datetime1">
              <a:rPr lang="en-US" smtClean="0"/>
              <a:pPr/>
              <a:t>1/9/2021</a:t>
            </a:fld>
            <a:endParaRPr lang="en-US" dirty="0"/>
          </a:p>
        </p:txBody>
      </p:sp>
      <p:sp>
        <p:nvSpPr>
          <p:cNvPr id="5" name="Footer Placeholder 4">
            <a:extLst>
              <a:ext uri="{FF2B5EF4-FFF2-40B4-BE49-F238E27FC236}">
                <a16:creationId xmlns:a16="http://schemas.microsoft.com/office/drawing/2014/main" xmlns="" id="{4FC6931C-0E34-4411-90C5-2F87BF3C4E54}"/>
              </a:ext>
            </a:extLst>
          </p:cNvPr>
          <p:cNvSpPr>
            <a:spLocks noGrp="1"/>
          </p:cNvSpPr>
          <p:nvPr>
            <p:ph type="ftr" sz="quarter" idx="3"/>
          </p:nvPr>
        </p:nvSpPr>
        <p:spPr>
          <a:xfrm>
            <a:off x="1869141" y="6356350"/>
            <a:ext cx="7355541" cy="365125"/>
          </a:xfrm>
          <a:prstGeom prst="rect">
            <a:avLst/>
          </a:prstGeom>
        </p:spPr>
        <p:txBody>
          <a:bodyPr vert="horz" lIns="91440" tIns="45720" rIns="91440" bIns="45720" rtlCol="0" anchor="ctr"/>
          <a:lstStyle>
            <a:lvl1pPr algn="ctr">
              <a:defRPr sz="800">
                <a:solidFill>
                  <a:schemeClr val="bg1"/>
                </a:solidFill>
                <a:latin typeface="Times New Roman" panose="02020603050405020304" pitchFamily="18" charset="0"/>
                <a:cs typeface="Times New Roman" panose="02020603050405020304" pitchFamily="18" charset="0"/>
              </a:defRPr>
            </a:lvl1pPr>
          </a:lstStyle>
          <a:p>
            <a:r>
              <a:rPr lang="en-US"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a:extLst>
              <a:ext uri="{FF2B5EF4-FFF2-40B4-BE49-F238E27FC236}">
                <a16:creationId xmlns:a16="http://schemas.microsoft.com/office/drawing/2014/main" xmlns="" id="{003F917D-1C18-41F3-A599-CD8274C77679}"/>
              </a:ext>
            </a:extLst>
          </p:cNvPr>
          <p:cNvSpPr>
            <a:spLocks noGrp="1"/>
          </p:cNvSpPr>
          <p:nvPr>
            <p:ph type="sldNum" sz="quarter" idx="4"/>
          </p:nvPr>
        </p:nvSpPr>
        <p:spPr>
          <a:xfrm>
            <a:off x="9332258" y="6356350"/>
            <a:ext cx="618565"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1FF06463-181E-431C-B1FC-EE1A52AAA484}" type="slidenum">
              <a:rPr lang="en-US" smtClean="0"/>
              <a:pPr/>
              <a:t>‹#›</a:t>
            </a:fld>
            <a:endParaRPr lang="en-US" dirty="0"/>
          </a:p>
        </p:txBody>
      </p:sp>
      <p:sp>
        <p:nvSpPr>
          <p:cNvPr id="8" name="Rectangle 7">
            <a:extLst>
              <a:ext uri="{FF2B5EF4-FFF2-40B4-BE49-F238E27FC236}">
                <a16:creationId xmlns:a16="http://schemas.microsoft.com/office/drawing/2014/main" xmlns="" id="{40A74B2E-3F81-456B-92BB-6CC6E137A8C8}"/>
              </a:ext>
            </a:extLst>
          </p:cNvPr>
          <p:cNvSpPr/>
          <p:nvPr/>
        </p:nvSpPr>
        <p:spPr>
          <a:xfrm>
            <a:off x="10975945" y="0"/>
            <a:ext cx="121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52E19F5-B98F-4C73-8163-42F1994F03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194782" y="591590"/>
            <a:ext cx="778380" cy="548640"/>
          </a:xfrm>
          <a:prstGeom prst="rect">
            <a:avLst/>
          </a:prstGeom>
        </p:spPr>
      </p:pic>
      <p:pic>
        <p:nvPicPr>
          <p:cNvPr id="10" name="Picture 9">
            <a:extLst>
              <a:ext uri="{FF2B5EF4-FFF2-40B4-BE49-F238E27FC236}">
                <a16:creationId xmlns:a16="http://schemas.microsoft.com/office/drawing/2014/main" xmlns="" id="{D26C19D8-4466-4826-9347-2750868D43B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037378" y="229549"/>
            <a:ext cx="1077311" cy="237502"/>
          </a:xfrm>
          <a:prstGeom prst="rect">
            <a:avLst/>
          </a:prstGeom>
        </p:spPr>
      </p:pic>
      <p:sp>
        <p:nvSpPr>
          <p:cNvPr id="7" name="Rectangle 6">
            <a:extLst>
              <a:ext uri="{FF2B5EF4-FFF2-40B4-BE49-F238E27FC236}">
                <a16:creationId xmlns:a16="http://schemas.microsoft.com/office/drawing/2014/main" xmlns="" id="{8B14E4E5-B07C-4BB9-85CC-2122EE4BAD66}"/>
              </a:ext>
            </a:extLst>
          </p:cNvPr>
          <p:cNvSpPr/>
          <p:nvPr/>
        </p:nvSpPr>
        <p:spPr>
          <a:xfrm rot="5400000">
            <a:off x="8952141" y="3818656"/>
            <a:ext cx="5124584" cy="954107"/>
          </a:xfrm>
          <a:prstGeom prst="rect">
            <a:avLst/>
          </a:prstGeom>
          <a:ln>
            <a:noFill/>
          </a:ln>
        </p:spPr>
        <p:txBody>
          <a:bodyPr wrap="square">
            <a:spAutoFit/>
          </a:bodyPr>
          <a:lstStyle/>
          <a:p>
            <a:pPr algn="ctr"/>
            <a:r>
              <a:rPr lang="en-US" sz="1400" b="1" dirty="0">
                <a:solidFill>
                  <a:srgbClr val="034B4D"/>
                </a:solidFill>
                <a:effectLst/>
                <a:latin typeface="Times New Roman" panose="02020603050405020304" pitchFamily="18" charset="0"/>
                <a:cs typeface="Times New Roman" panose="02020603050405020304" pitchFamily="18" charset="0"/>
              </a:rPr>
              <a:t>Integrated Doctoral Program </a:t>
            </a:r>
            <a:r>
              <a:rPr lang="en-US" sz="1400" b="1" dirty="0" smtClean="0">
                <a:solidFill>
                  <a:srgbClr val="034B4D"/>
                </a:solidFill>
                <a:effectLst/>
                <a:latin typeface="Times New Roman" panose="02020603050405020304" pitchFamily="18" charset="0"/>
                <a:cs typeface="Times New Roman" panose="02020603050405020304" pitchFamily="18" charset="0"/>
              </a:rPr>
              <a:t>for</a:t>
            </a:r>
          </a:p>
          <a:p>
            <a:pPr algn="ctr"/>
            <a:r>
              <a:rPr lang="en-US" sz="1400" b="1" dirty="0" smtClean="0">
                <a:solidFill>
                  <a:srgbClr val="034B4D"/>
                </a:solidFill>
                <a:effectLst/>
                <a:latin typeface="Times New Roman" panose="02020603050405020304" pitchFamily="18" charset="0"/>
                <a:cs typeface="Times New Roman" panose="02020603050405020304" pitchFamily="18" charset="0"/>
              </a:rPr>
              <a:t>Environmental </a:t>
            </a:r>
            <a:r>
              <a:rPr lang="en-US" sz="1400" b="1" dirty="0">
                <a:solidFill>
                  <a:srgbClr val="034B4D"/>
                </a:solidFill>
                <a:effectLst/>
                <a:latin typeface="Times New Roman" panose="02020603050405020304" pitchFamily="18" charset="0"/>
                <a:cs typeface="Times New Roman" panose="02020603050405020304" pitchFamily="18" charset="0"/>
              </a:rPr>
              <a:t>Policy, Management and Technology</a:t>
            </a:r>
            <a:br>
              <a:rPr lang="en-US" sz="1400" b="1" dirty="0">
                <a:solidFill>
                  <a:srgbClr val="034B4D"/>
                </a:solidFill>
                <a:effectLst/>
                <a:latin typeface="Times New Roman" panose="02020603050405020304" pitchFamily="18" charset="0"/>
                <a:cs typeface="Times New Roman" panose="02020603050405020304" pitchFamily="18" charset="0"/>
              </a:rPr>
            </a:br>
            <a:r>
              <a:rPr lang="en-US" sz="1400" b="1" dirty="0">
                <a:solidFill>
                  <a:srgbClr val="034B4D"/>
                </a:solidFill>
                <a:effectLst/>
                <a:latin typeface="Times New Roman" panose="02020603050405020304" pitchFamily="18" charset="0"/>
                <a:cs typeface="Times New Roman" panose="02020603050405020304" pitchFamily="18" charset="0"/>
              </a:rPr>
              <a:t>INTENSE</a:t>
            </a:r>
            <a:br>
              <a:rPr lang="en-US" sz="1400" b="1" dirty="0">
                <a:solidFill>
                  <a:srgbClr val="034B4D"/>
                </a:solidFill>
                <a:effectLst/>
                <a:latin typeface="Times New Roman" panose="02020603050405020304" pitchFamily="18" charset="0"/>
                <a:cs typeface="Times New Roman" panose="02020603050405020304" pitchFamily="18" charset="0"/>
              </a:rPr>
            </a:br>
            <a:r>
              <a:rPr lang="en-US" sz="1400" b="1" dirty="0">
                <a:solidFill>
                  <a:srgbClr val="034B4D"/>
                </a:solidFill>
                <a:effectLst/>
                <a:latin typeface="Times New Roman" panose="02020603050405020304" pitchFamily="18" charset="0"/>
                <a:cs typeface="Times New Roman" panose="02020603050405020304" pitchFamily="18" charset="0"/>
              </a:rPr>
              <a:t>586471-EPP-1-2017-1-EE-EPPKA2-CBHE-JP</a:t>
            </a:r>
          </a:p>
        </p:txBody>
      </p:sp>
      <p:pic>
        <p:nvPicPr>
          <p:cNvPr id="11" name="Picture 4" descr="D:\Project\On going\2019 - ERASMUS - Intense\Dissemination\Introduction\Лого 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301713" y="1251279"/>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393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dirty="0">
                <a:solidFill>
                  <a:schemeClr val="tx1"/>
                </a:solidFill>
              </a:rPr>
              <a:t>Atmospheric dynamic </a:t>
            </a:r>
            <a:r>
              <a:rPr lang="en-US" dirty="0" smtClean="0">
                <a:solidFill>
                  <a:schemeClr val="tx1"/>
                </a:solidFill>
              </a:rPr>
              <a:t>process:</a:t>
            </a:r>
            <a:br>
              <a:rPr lang="en-US" dirty="0" smtClean="0">
                <a:solidFill>
                  <a:schemeClr val="tx1"/>
                </a:solidFill>
              </a:rPr>
            </a:br>
            <a:r>
              <a:rPr lang="en-US" dirty="0" smtClean="0">
                <a:solidFill>
                  <a:schemeClr val="tx1"/>
                </a:solidFill>
              </a:rPr>
              <a:t>Air </a:t>
            </a:r>
            <a:r>
              <a:rPr lang="en-US" dirty="0">
                <a:solidFill>
                  <a:schemeClr val="tx1"/>
                </a:solidFill>
              </a:rPr>
              <a:t>pollution risk assessment </a:t>
            </a:r>
            <a:endParaRPr lang="mn-MN" dirty="0">
              <a:solidFill>
                <a:schemeClr val="tx1"/>
              </a:solidFill>
            </a:endParaRPr>
          </a:p>
        </p:txBody>
      </p:sp>
      <p:sp>
        <p:nvSpPr>
          <p:cNvPr id="3" name="Subtitle 2"/>
          <p:cNvSpPr>
            <a:spLocks noGrp="1"/>
          </p:cNvSpPr>
          <p:nvPr>
            <p:ph type="subTitle" idx="1"/>
          </p:nvPr>
        </p:nvSpPr>
        <p:spPr/>
        <p:txBody>
          <a:bodyPr>
            <a:normAutofit/>
          </a:bodyPr>
          <a:lstStyle/>
          <a:p>
            <a:r>
              <a:rPr lang="en-US" dirty="0" smtClean="0">
                <a:solidFill>
                  <a:schemeClr val="tx1"/>
                </a:solidFill>
              </a:rPr>
              <a:t>A course introduction</a:t>
            </a:r>
          </a:p>
          <a:p>
            <a:r>
              <a:rPr lang="mn-MN" sz="1800" dirty="0">
                <a:solidFill>
                  <a:schemeClr val="tx1"/>
                </a:solidFill>
              </a:rPr>
              <a:t>http://online.num.edu.mn/courses/course-v1:NUM+ENVI+2021t1/about</a:t>
            </a:r>
          </a:p>
        </p:txBody>
      </p:sp>
      <p:sp>
        <p:nvSpPr>
          <p:cNvPr id="4" name="Date Placeholder 3"/>
          <p:cNvSpPr>
            <a:spLocks noGrp="1"/>
          </p:cNvSpPr>
          <p:nvPr>
            <p:ph type="dt" sz="half" idx="10"/>
          </p:nvPr>
        </p:nvSpPr>
        <p:spPr/>
        <p:txBody>
          <a:bodyPr/>
          <a:lstStyle/>
          <a:p>
            <a:fld id="{176D30C7-4C12-4DAA-9F9E-4518C15533FC}" type="datetime1">
              <a:rPr lang="en-US" smtClean="0"/>
              <a:pPr/>
              <a:t>1/9/2021</a:t>
            </a:fld>
            <a:endParaRPr lang="en-US" dirty="0"/>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pPr/>
              <a:t>1</a:t>
            </a:fld>
            <a:endParaRPr lang="en-US" dirty="0"/>
          </a:p>
        </p:txBody>
      </p:sp>
    </p:spTree>
    <p:extLst>
      <p:ext uri="{BB962C8B-B14F-4D97-AF65-F5344CB8AC3E}">
        <p14:creationId xmlns:p14="http://schemas.microsoft.com/office/powerpoint/2010/main" val="281854284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189" y="3172710"/>
            <a:ext cx="3906982" cy="2973522"/>
          </a:xfrm>
          <a:prstGeom prst="rect">
            <a:avLst/>
          </a:prstGeom>
        </p:spPr>
      </p:pic>
      <p:pic>
        <p:nvPicPr>
          <p:cNvPr id="3" name="Picture 2"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68" y="1704109"/>
            <a:ext cx="6593198" cy="3208713"/>
          </a:xfrm>
          <a:prstGeom prst="rect">
            <a:avLst/>
          </a:prstGeom>
        </p:spPr>
      </p:pic>
      <p:sp>
        <p:nvSpPr>
          <p:cNvPr id="2" name="Title 1"/>
          <p:cNvSpPr>
            <a:spLocks noGrp="1"/>
          </p:cNvSpPr>
          <p:nvPr>
            <p:ph type="title"/>
          </p:nvPr>
        </p:nvSpPr>
        <p:spPr/>
        <p:txBody>
          <a:bodyPr>
            <a:normAutofit/>
          </a:bodyPr>
          <a:lstStyle/>
          <a:p>
            <a:r>
              <a:rPr lang="en-US" dirty="0" smtClean="0">
                <a:solidFill>
                  <a:schemeClr val="tx1"/>
                </a:solidFill>
              </a:rPr>
              <a:t>Online course</a:t>
            </a:r>
            <a:br>
              <a:rPr lang="en-US" dirty="0" smtClean="0">
                <a:solidFill>
                  <a:schemeClr val="tx1"/>
                </a:solidFill>
              </a:rPr>
            </a:br>
            <a:r>
              <a:rPr lang="mn-MN" sz="1800" dirty="0">
                <a:solidFill>
                  <a:schemeClr val="tx1"/>
                </a:solidFill>
              </a:rPr>
              <a:t>http://</a:t>
            </a:r>
            <a:r>
              <a:rPr lang="mn-MN" sz="1800" dirty="0" smtClean="0">
                <a:solidFill>
                  <a:schemeClr val="tx1"/>
                </a:solidFill>
              </a:rPr>
              <a:t>online.num.edu.mn/courses/course-v1:NUM+ENVI+2021t1/about</a:t>
            </a:r>
            <a:endParaRPr lang="mn-MN" sz="1800" dirty="0">
              <a:solidFill>
                <a:schemeClr val="tx1"/>
              </a:solidFill>
            </a:endParaRPr>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10</a:t>
            </a:fld>
            <a:endParaRPr lang="en-US"/>
          </a:p>
        </p:txBody>
      </p:sp>
      <p:sp>
        <p:nvSpPr>
          <p:cNvPr id="8" name="Content Placeholder 2"/>
          <p:cNvSpPr txBox="1">
            <a:spLocks/>
          </p:cNvSpPr>
          <p:nvPr/>
        </p:nvSpPr>
        <p:spPr>
          <a:xfrm>
            <a:off x="157941" y="1197033"/>
            <a:ext cx="10665230" cy="4979929"/>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solidFill>
              </a:rPr>
              <a:t>All lectures look like this.					Students post question, if they have</a:t>
            </a:r>
            <a:endParaRPr lang="mn-MN" sz="1800" dirty="0">
              <a:solidFill>
                <a:schemeClr val="tx1"/>
              </a:solidFill>
            </a:endParaRPr>
          </a:p>
        </p:txBody>
      </p:sp>
      <p:cxnSp>
        <p:nvCxnSpPr>
          <p:cNvPr id="12" name="Straight Arrow Connector 11"/>
          <p:cNvCxnSpPr/>
          <p:nvPr/>
        </p:nvCxnSpPr>
        <p:spPr>
          <a:xfrm>
            <a:off x="8171414" y="1501355"/>
            <a:ext cx="216129" cy="35694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16679" y="1481719"/>
            <a:ext cx="321423" cy="1025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55492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677" y="1731197"/>
            <a:ext cx="5876824" cy="4327618"/>
          </a:xfrm>
          <a:prstGeom prst="rect">
            <a:avLst/>
          </a:prstGeom>
        </p:spPr>
      </p:pic>
      <p:sp>
        <p:nvSpPr>
          <p:cNvPr id="2" name="Title 1"/>
          <p:cNvSpPr>
            <a:spLocks noGrp="1"/>
          </p:cNvSpPr>
          <p:nvPr>
            <p:ph type="title"/>
          </p:nvPr>
        </p:nvSpPr>
        <p:spPr/>
        <p:txBody>
          <a:bodyPr>
            <a:normAutofit/>
          </a:bodyPr>
          <a:lstStyle/>
          <a:p>
            <a:r>
              <a:rPr lang="en-US" dirty="0" smtClean="0">
                <a:solidFill>
                  <a:schemeClr val="tx1"/>
                </a:solidFill>
              </a:rPr>
              <a:t>Online course</a:t>
            </a:r>
            <a:br>
              <a:rPr lang="en-US" dirty="0" smtClean="0">
                <a:solidFill>
                  <a:schemeClr val="tx1"/>
                </a:solidFill>
              </a:rPr>
            </a:br>
            <a:r>
              <a:rPr lang="mn-MN" sz="1800" dirty="0">
                <a:solidFill>
                  <a:schemeClr val="tx1"/>
                </a:solidFill>
              </a:rPr>
              <a:t>http://</a:t>
            </a:r>
            <a:r>
              <a:rPr lang="mn-MN" sz="1800" dirty="0" smtClean="0">
                <a:solidFill>
                  <a:schemeClr val="tx1"/>
                </a:solidFill>
              </a:rPr>
              <a:t>online.num.edu.mn/courses/course-v1:NUM+ENVI+2021t1/about</a:t>
            </a:r>
            <a:endParaRPr lang="mn-MN" sz="1800" dirty="0">
              <a:solidFill>
                <a:schemeClr val="tx1"/>
              </a:solidFill>
            </a:endParaRPr>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11</a:t>
            </a:fld>
            <a:endParaRPr lang="en-US"/>
          </a:p>
        </p:txBody>
      </p:sp>
      <p:sp>
        <p:nvSpPr>
          <p:cNvPr id="8" name="Content Placeholder 2"/>
          <p:cNvSpPr txBox="1">
            <a:spLocks/>
          </p:cNvSpPr>
          <p:nvPr/>
        </p:nvSpPr>
        <p:spPr>
          <a:xfrm>
            <a:off x="157941" y="1197033"/>
            <a:ext cx="10665230" cy="4979929"/>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solidFill>
              </a:rPr>
              <a:t>Compulsory study book						Additional study materials</a:t>
            </a:r>
            <a:endParaRPr lang="mn-MN" sz="1800" dirty="0">
              <a:solidFill>
                <a:schemeClr val="tx1"/>
              </a:solidFill>
            </a:endParaRPr>
          </a:p>
        </p:txBody>
      </p:sp>
      <p:cxnSp>
        <p:nvCxnSpPr>
          <p:cNvPr id="11" name="Straight Arrow Connector 10"/>
          <p:cNvCxnSpPr/>
          <p:nvPr/>
        </p:nvCxnSpPr>
        <p:spPr>
          <a:xfrm>
            <a:off x="1116679" y="1481719"/>
            <a:ext cx="895001" cy="771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6082" y="1731197"/>
            <a:ext cx="4699464" cy="2982119"/>
          </a:xfrm>
          <a:prstGeom prst="rect">
            <a:avLst/>
          </a:prstGeom>
        </p:spPr>
      </p:pic>
      <p:cxnSp>
        <p:nvCxnSpPr>
          <p:cNvPr id="16" name="Straight Arrow Connector 15"/>
          <p:cNvCxnSpPr/>
          <p:nvPr/>
        </p:nvCxnSpPr>
        <p:spPr>
          <a:xfrm>
            <a:off x="8212976" y="1481719"/>
            <a:ext cx="1" cy="6629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684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744" y="1733361"/>
            <a:ext cx="4557427" cy="3340639"/>
          </a:xfrm>
          <a:prstGeom prst="rect">
            <a:avLst/>
          </a:prstGeom>
        </p:spPr>
      </p:pic>
      <p:pic>
        <p:nvPicPr>
          <p:cNvPr id="3" name="Picture 2"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940" y="1753840"/>
            <a:ext cx="6023243" cy="3866313"/>
          </a:xfrm>
          <a:prstGeom prst="rect">
            <a:avLst/>
          </a:prstGeom>
        </p:spPr>
      </p:pic>
      <p:sp>
        <p:nvSpPr>
          <p:cNvPr id="2" name="Title 1"/>
          <p:cNvSpPr>
            <a:spLocks noGrp="1"/>
          </p:cNvSpPr>
          <p:nvPr>
            <p:ph type="title"/>
          </p:nvPr>
        </p:nvSpPr>
        <p:spPr/>
        <p:txBody>
          <a:bodyPr>
            <a:normAutofit/>
          </a:bodyPr>
          <a:lstStyle/>
          <a:p>
            <a:r>
              <a:rPr lang="en-US" dirty="0" smtClean="0">
                <a:solidFill>
                  <a:schemeClr val="tx1"/>
                </a:solidFill>
              </a:rPr>
              <a:t>Online course</a:t>
            </a:r>
            <a:br>
              <a:rPr lang="en-US" dirty="0" smtClean="0">
                <a:solidFill>
                  <a:schemeClr val="tx1"/>
                </a:solidFill>
              </a:rPr>
            </a:br>
            <a:r>
              <a:rPr lang="mn-MN" sz="1800" dirty="0">
                <a:solidFill>
                  <a:schemeClr val="tx1"/>
                </a:solidFill>
              </a:rPr>
              <a:t>http://</a:t>
            </a:r>
            <a:r>
              <a:rPr lang="mn-MN" sz="1800" dirty="0" smtClean="0">
                <a:solidFill>
                  <a:schemeClr val="tx1"/>
                </a:solidFill>
              </a:rPr>
              <a:t>online.num.edu.mn/courses/course-v1:NUM+ENVI+2021t1/about</a:t>
            </a:r>
            <a:endParaRPr lang="mn-MN" sz="1800" dirty="0">
              <a:solidFill>
                <a:schemeClr val="tx1"/>
              </a:solidFill>
            </a:endParaRPr>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12</a:t>
            </a:fld>
            <a:endParaRPr lang="en-US"/>
          </a:p>
        </p:txBody>
      </p:sp>
      <p:sp>
        <p:nvSpPr>
          <p:cNvPr id="8" name="Content Placeholder 2"/>
          <p:cNvSpPr txBox="1">
            <a:spLocks/>
          </p:cNvSpPr>
          <p:nvPr/>
        </p:nvSpPr>
        <p:spPr>
          <a:xfrm>
            <a:off x="157941" y="1197033"/>
            <a:ext cx="10665230" cy="4979929"/>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solidFill>
              </a:rPr>
              <a:t>Discussion section						Assignment and result</a:t>
            </a:r>
            <a:endParaRPr lang="mn-MN" sz="1800" dirty="0">
              <a:solidFill>
                <a:schemeClr val="tx1"/>
              </a:solidFill>
            </a:endParaRPr>
          </a:p>
        </p:txBody>
      </p:sp>
      <p:cxnSp>
        <p:nvCxnSpPr>
          <p:cNvPr id="11" name="Straight Arrow Connector 10"/>
          <p:cNvCxnSpPr/>
          <p:nvPr/>
        </p:nvCxnSpPr>
        <p:spPr>
          <a:xfrm>
            <a:off x="1762298" y="1554480"/>
            <a:ext cx="482138" cy="13050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700356" y="1482437"/>
            <a:ext cx="2150226" cy="11610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6841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13</a:t>
            </a:fld>
            <a:endParaRPr lang="en-US"/>
          </a:p>
        </p:txBody>
      </p:sp>
      <p:pic>
        <p:nvPicPr>
          <p:cNvPr id="1027" name="Picture 3"/>
          <p:cNvPicPr>
            <a:picLocks noGrp="1" noChangeAspect="1" noChangeArrowheads="1"/>
          </p:cNvPicPr>
          <p:nvPr>
            <p:ph idx="1"/>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1189" t="1189" r="-1" b="-1"/>
          <a:stretch/>
        </p:blipFill>
        <p:spPr bwMode="auto">
          <a:xfrm>
            <a:off x="3074930" y="947652"/>
            <a:ext cx="4588624" cy="458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1722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6256"/>
            <a:ext cx="10332719" cy="706580"/>
          </a:xfrm>
        </p:spPr>
        <p:txBody>
          <a:bodyPr/>
          <a:lstStyle/>
          <a:p>
            <a:r>
              <a:rPr lang="en-US" dirty="0" smtClean="0">
                <a:solidFill>
                  <a:schemeClr val="tx1"/>
                </a:solidFill>
              </a:rPr>
              <a:t>Lecturer and course</a:t>
            </a:r>
            <a:endParaRPr lang="en-US" dirty="0">
              <a:solidFill>
                <a:schemeClr val="tx1"/>
              </a:solidFill>
            </a:endParaRPr>
          </a:p>
        </p:txBody>
      </p:sp>
      <p:pic>
        <p:nvPicPr>
          <p:cNvPr id="7" name="Content Placeholder 6"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7480" y="3291784"/>
            <a:ext cx="10366375" cy="2768658"/>
          </a:xfrm>
        </p:spPr>
      </p:pic>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2</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480" y="823922"/>
            <a:ext cx="5515745" cy="2333951"/>
          </a:xfrm>
          <a:prstGeom prst="rect">
            <a:avLst/>
          </a:prstGeom>
        </p:spPr>
      </p:pic>
    </p:spTree>
    <p:extLst>
      <p:ext uri="{BB962C8B-B14F-4D97-AF65-F5344CB8AC3E}">
        <p14:creationId xmlns:p14="http://schemas.microsoft.com/office/powerpoint/2010/main" val="221786967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3</a:t>
            </a:fld>
            <a:endParaRPr lang="en-US"/>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8474" y="389620"/>
            <a:ext cx="10058400" cy="2397285"/>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474" y="3146357"/>
            <a:ext cx="10058400" cy="2778229"/>
          </a:xfrm>
          <a:prstGeom prst="rect">
            <a:avLst/>
          </a:prstGeom>
        </p:spPr>
      </p:pic>
    </p:spTree>
    <p:extLst>
      <p:ext uri="{BB962C8B-B14F-4D97-AF65-F5344CB8AC3E}">
        <p14:creationId xmlns:p14="http://schemas.microsoft.com/office/powerpoint/2010/main" val="224417984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n-MN"/>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3990" y="382634"/>
            <a:ext cx="10058400" cy="3187519"/>
          </a:xfrm>
        </p:spPr>
      </p:pic>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4</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303" y="3865049"/>
            <a:ext cx="10058400" cy="1666300"/>
          </a:xfrm>
          <a:prstGeom prst="rect">
            <a:avLst/>
          </a:prstGeom>
        </p:spPr>
      </p:pic>
    </p:spTree>
    <p:extLst>
      <p:ext uri="{BB962C8B-B14F-4D97-AF65-F5344CB8AC3E}">
        <p14:creationId xmlns:p14="http://schemas.microsoft.com/office/powerpoint/2010/main" val="377742919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n-MN"/>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3238" y="206031"/>
            <a:ext cx="10058400" cy="3837544"/>
          </a:xfrm>
        </p:spPr>
      </p:pic>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5</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238" y="4278258"/>
            <a:ext cx="10058400" cy="1715310"/>
          </a:xfrm>
          <a:prstGeom prst="rect">
            <a:avLst/>
          </a:prstGeom>
        </p:spPr>
      </p:pic>
    </p:spTree>
    <p:extLst>
      <p:ext uri="{BB962C8B-B14F-4D97-AF65-F5344CB8AC3E}">
        <p14:creationId xmlns:p14="http://schemas.microsoft.com/office/powerpoint/2010/main" val="399721718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n-MN"/>
          </a:p>
        </p:txBody>
      </p:sp>
      <p:pic>
        <p:nvPicPr>
          <p:cNvPr id="7" name="Content Placeholder 6"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27637" y="348933"/>
            <a:ext cx="9144000" cy="5608806"/>
          </a:xfrm>
        </p:spPr>
      </p:pic>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6</a:t>
            </a:fld>
            <a:endParaRPr lang="en-US"/>
          </a:p>
        </p:txBody>
      </p:sp>
    </p:spTree>
    <p:extLst>
      <p:ext uri="{BB962C8B-B14F-4D97-AF65-F5344CB8AC3E}">
        <p14:creationId xmlns:p14="http://schemas.microsoft.com/office/powerpoint/2010/main" val="14872057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E-course component</a:t>
            </a:r>
            <a:endParaRPr lang="en-US" dirty="0">
              <a:solidFill>
                <a:schemeClr val="tx1"/>
              </a:solidFill>
            </a:endParaRPr>
          </a:p>
        </p:txBody>
      </p:sp>
      <p:sp>
        <p:nvSpPr>
          <p:cNvPr id="3" name="Content Placeholder 2"/>
          <p:cNvSpPr>
            <a:spLocks noGrp="1"/>
          </p:cNvSpPr>
          <p:nvPr>
            <p:ph idx="1"/>
          </p:nvPr>
        </p:nvSpPr>
        <p:spPr>
          <a:xfrm>
            <a:off x="897775" y="1446415"/>
            <a:ext cx="9626137" cy="4730548"/>
          </a:xfrm>
        </p:spPr>
        <p:txBody>
          <a:bodyPr/>
          <a:lstStyle/>
          <a:p>
            <a:r>
              <a:rPr lang="en-US" dirty="0" smtClean="0">
                <a:solidFill>
                  <a:schemeClr val="tx1"/>
                </a:solidFill>
              </a:rPr>
              <a:t>About course </a:t>
            </a:r>
          </a:p>
          <a:p>
            <a:r>
              <a:rPr lang="en-US" dirty="0" smtClean="0">
                <a:solidFill>
                  <a:schemeClr val="tx1"/>
                </a:solidFill>
              </a:rPr>
              <a:t>Syllabus </a:t>
            </a:r>
          </a:p>
          <a:p>
            <a:r>
              <a:rPr lang="en-US" dirty="0" smtClean="0">
                <a:solidFill>
                  <a:schemeClr val="tx1"/>
                </a:solidFill>
              </a:rPr>
              <a:t>Lectures and videos </a:t>
            </a:r>
          </a:p>
          <a:p>
            <a:r>
              <a:rPr lang="en-US" dirty="0" smtClean="0">
                <a:solidFill>
                  <a:schemeClr val="tx1"/>
                </a:solidFill>
              </a:rPr>
              <a:t>Compulsory study book</a:t>
            </a:r>
          </a:p>
          <a:p>
            <a:r>
              <a:rPr lang="en-US" dirty="0">
                <a:solidFill>
                  <a:schemeClr val="tx1"/>
                </a:solidFill>
              </a:rPr>
              <a:t>Additional study materials</a:t>
            </a:r>
            <a:endParaRPr lang="mn-MN" dirty="0">
              <a:solidFill>
                <a:schemeClr val="tx1"/>
              </a:solidFill>
            </a:endParaRPr>
          </a:p>
          <a:p>
            <a:r>
              <a:rPr lang="en-US" dirty="0" smtClean="0">
                <a:solidFill>
                  <a:schemeClr val="tx1"/>
                </a:solidFill>
              </a:rPr>
              <a:t>Discussion</a:t>
            </a:r>
          </a:p>
          <a:p>
            <a:r>
              <a:rPr lang="en-US" dirty="0" smtClean="0">
                <a:solidFill>
                  <a:schemeClr val="tx1"/>
                </a:solidFill>
              </a:rPr>
              <a:t>Assignment and result </a:t>
            </a:r>
          </a:p>
          <a:p>
            <a:endParaRPr lang="en-US" dirty="0">
              <a:solidFill>
                <a:schemeClr val="tx1"/>
              </a:solidFill>
            </a:endParaRPr>
          </a:p>
          <a:p>
            <a:pPr marL="0" indent="0">
              <a:buNone/>
            </a:pPr>
            <a:r>
              <a:rPr lang="en-US" dirty="0" smtClean="0">
                <a:solidFill>
                  <a:schemeClr val="tx1"/>
                </a:solidFill>
              </a:rPr>
              <a:t>Students can join anytime in the term. </a:t>
            </a:r>
            <a:endParaRPr lang="en-US" dirty="0">
              <a:solidFill>
                <a:schemeClr val="tx1"/>
              </a:solidFill>
            </a:endParaRPr>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7</a:t>
            </a:fld>
            <a:endParaRPr lang="en-US"/>
          </a:p>
        </p:txBody>
      </p:sp>
    </p:spTree>
    <p:extLst>
      <p:ext uri="{BB962C8B-B14F-4D97-AF65-F5344CB8AC3E}">
        <p14:creationId xmlns:p14="http://schemas.microsoft.com/office/powerpoint/2010/main" val="303276801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Online course</a:t>
            </a:r>
            <a:br>
              <a:rPr lang="en-US" dirty="0" smtClean="0">
                <a:solidFill>
                  <a:schemeClr val="tx1"/>
                </a:solidFill>
              </a:rPr>
            </a:br>
            <a:r>
              <a:rPr lang="mn-MN" sz="1800" dirty="0">
                <a:solidFill>
                  <a:schemeClr val="tx1"/>
                </a:solidFill>
              </a:rPr>
              <a:t>http://</a:t>
            </a:r>
            <a:r>
              <a:rPr lang="mn-MN" sz="1800" dirty="0" smtClean="0">
                <a:solidFill>
                  <a:schemeClr val="tx1"/>
                </a:solidFill>
              </a:rPr>
              <a:t>online.num.edu.mn/courses/course-v1:NUM+ENVI+2021t1/about</a:t>
            </a:r>
            <a:endParaRPr lang="mn-MN" sz="1800" dirty="0">
              <a:solidFill>
                <a:schemeClr val="tx1"/>
              </a:solidFill>
            </a:endParaRPr>
          </a:p>
        </p:txBody>
      </p:sp>
      <p:pic>
        <p:nvPicPr>
          <p:cNvPr id="7" name="Content Placeholder 6"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1978" y="1300518"/>
            <a:ext cx="10366375" cy="1763551"/>
          </a:xfrm>
        </p:spPr>
      </p:pic>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8</a:t>
            </a:fld>
            <a:endParaRPr lang="en-US"/>
          </a:p>
        </p:txBody>
      </p:sp>
      <p:sp>
        <p:nvSpPr>
          <p:cNvPr id="8" name="Content Placeholder 2"/>
          <p:cNvSpPr txBox="1">
            <a:spLocks/>
          </p:cNvSpPr>
          <p:nvPr/>
        </p:nvSpPr>
        <p:spPr>
          <a:xfrm>
            <a:off x="157941" y="3158835"/>
            <a:ext cx="10365971" cy="3018127"/>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solidFill>
              </a:rPr>
              <a:t>Sign-in the e-course using student number. 	See and download syllabus</a:t>
            </a:r>
            <a:endParaRPr lang="mn-MN" sz="1800" dirty="0">
              <a:solidFill>
                <a:schemeClr val="tx1"/>
              </a:solidFill>
            </a:endParaRPr>
          </a:p>
        </p:txBody>
      </p:sp>
      <p:pic>
        <p:nvPicPr>
          <p:cNvPr id="9" name="Picture 8"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601" y="3623397"/>
            <a:ext cx="3294872" cy="2286000"/>
          </a:xfrm>
          <a:prstGeom prst="rect">
            <a:avLst/>
          </a:prstGeom>
        </p:spPr>
      </p:pic>
      <p:pic>
        <p:nvPicPr>
          <p:cNvPr id="10" name="Picture 9"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486" y="3623397"/>
            <a:ext cx="7173059" cy="2286000"/>
          </a:xfrm>
          <a:prstGeom prst="rect">
            <a:avLst/>
          </a:prstGeom>
        </p:spPr>
      </p:pic>
      <p:cxnSp>
        <p:nvCxnSpPr>
          <p:cNvPr id="12" name="Straight Arrow Connector 11"/>
          <p:cNvCxnSpPr/>
          <p:nvPr/>
        </p:nvCxnSpPr>
        <p:spPr>
          <a:xfrm flipH="1">
            <a:off x="1321724" y="3441469"/>
            <a:ext cx="1" cy="440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40926" y="3456709"/>
            <a:ext cx="123309" cy="8908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2536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9733" y="1567857"/>
            <a:ext cx="3615047" cy="2970892"/>
          </a:xfrm>
          <a:prstGeom prst="rect">
            <a:avLst/>
          </a:prstGeom>
        </p:spPr>
      </p:pic>
      <p:pic>
        <p:nvPicPr>
          <p:cNvPr id="13" name="Picture 12"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381" y="1567857"/>
            <a:ext cx="6616821" cy="4572000"/>
          </a:xfrm>
          <a:prstGeom prst="rect">
            <a:avLst/>
          </a:prstGeom>
        </p:spPr>
      </p:pic>
      <p:sp>
        <p:nvSpPr>
          <p:cNvPr id="2" name="Title 1"/>
          <p:cNvSpPr>
            <a:spLocks noGrp="1"/>
          </p:cNvSpPr>
          <p:nvPr>
            <p:ph type="title"/>
          </p:nvPr>
        </p:nvSpPr>
        <p:spPr/>
        <p:txBody>
          <a:bodyPr>
            <a:normAutofit/>
          </a:bodyPr>
          <a:lstStyle/>
          <a:p>
            <a:r>
              <a:rPr lang="en-US" dirty="0" smtClean="0">
                <a:solidFill>
                  <a:schemeClr val="tx1"/>
                </a:solidFill>
              </a:rPr>
              <a:t>Online course</a:t>
            </a:r>
            <a:br>
              <a:rPr lang="en-US" dirty="0" smtClean="0">
                <a:solidFill>
                  <a:schemeClr val="tx1"/>
                </a:solidFill>
              </a:rPr>
            </a:br>
            <a:r>
              <a:rPr lang="mn-MN" sz="1800" dirty="0">
                <a:solidFill>
                  <a:schemeClr val="tx1"/>
                </a:solidFill>
              </a:rPr>
              <a:t>http://</a:t>
            </a:r>
            <a:r>
              <a:rPr lang="mn-MN" sz="1800" dirty="0" smtClean="0">
                <a:solidFill>
                  <a:schemeClr val="tx1"/>
                </a:solidFill>
              </a:rPr>
              <a:t>online.num.edu.mn/courses/course-v1:NUM+ENVI+2021t1/about</a:t>
            </a:r>
            <a:endParaRPr lang="mn-MN" sz="1800" dirty="0">
              <a:solidFill>
                <a:schemeClr val="tx1"/>
              </a:solidFill>
            </a:endParaRPr>
          </a:p>
        </p:txBody>
      </p:sp>
      <p:sp>
        <p:nvSpPr>
          <p:cNvPr id="4" name="Date Placeholder 3"/>
          <p:cNvSpPr>
            <a:spLocks noGrp="1"/>
          </p:cNvSpPr>
          <p:nvPr>
            <p:ph type="dt" sz="half" idx="10"/>
          </p:nvPr>
        </p:nvSpPr>
        <p:spPr/>
        <p:txBody>
          <a:bodyPr/>
          <a:lstStyle/>
          <a:p>
            <a:fld id="{12E7A2FF-3488-4AEE-9869-5C04C23C2B50}" type="datetime1">
              <a:rPr lang="en-US" smtClean="0"/>
              <a:t>1/9/2021</a:t>
            </a:fld>
            <a:endParaRPr lang="en-US"/>
          </a:p>
        </p:txBody>
      </p:sp>
      <p:sp>
        <p:nvSpPr>
          <p:cNvPr id="5" name="Footer Placeholder 4"/>
          <p:cNvSpPr>
            <a:spLocks noGrp="1"/>
          </p:cNvSpPr>
          <p:nvPr>
            <p:ph type="ftr" sz="quarter" idx="11"/>
          </p:nvPr>
        </p:nvSpPr>
        <p:spPr/>
        <p:txBody>
          <a:bodyPr/>
          <a:lstStyle/>
          <a:p>
            <a:r>
              <a:rPr lang="en-US"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1FF06463-181E-431C-B1FC-EE1A52AAA484}" type="slidenum">
              <a:rPr lang="en-US" smtClean="0"/>
              <a:t>9</a:t>
            </a:fld>
            <a:endParaRPr lang="en-US"/>
          </a:p>
        </p:txBody>
      </p:sp>
      <p:sp>
        <p:nvSpPr>
          <p:cNvPr id="8" name="Content Placeholder 2"/>
          <p:cNvSpPr txBox="1">
            <a:spLocks/>
          </p:cNvSpPr>
          <p:nvPr/>
        </p:nvSpPr>
        <p:spPr>
          <a:xfrm>
            <a:off x="157941" y="1197033"/>
            <a:ext cx="10665230" cy="4979929"/>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solidFill>
              </a:rPr>
              <a:t>List of all lectures look like this.		To start to see lecture, press here</a:t>
            </a:r>
            <a:endParaRPr lang="mn-MN" sz="1800" dirty="0">
              <a:solidFill>
                <a:schemeClr val="tx1"/>
              </a:solidFill>
            </a:endParaRPr>
          </a:p>
        </p:txBody>
      </p:sp>
      <p:cxnSp>
        <p:nvCxnSpPr>
          <p:cNvPr id="12" name="Straight Arrow Connector 11"/>
          <p:cNvCxnSpPr/>
          <p:nvPr/>
        </p:nvCxnSpPr>
        <p:spPr>
          <a:xfrm>
            <a:off x="5652657" y="1501355"/>
            <a:ext cx="432259" cy="1291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69335" y="2832864"/>
            <a:ext cx="85343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16679" y="1481719"/>
            <a:ext cx="0" cy="2051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3367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396</TotalTime>
  <Words>699</Words>
  <Application>Microsoft Office PowerPoint</Application>
  <PresentationFormat>Custom</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Light Theme</vt:lpstr>
      <vt:lpstr>Atmospheric dynamic process: Air pollution risk assessment </vt:lpstr>
      <vt:lpstr>Lecturer and course</vt:lpstr>
      <vt:lpstr>PowerPoint Presentation</vt:lpstr>
      <vt:lpstr>PowerPoint Presentation</vt:lpstr>
      <vt:lpstr>PowerPoint Presentation</vt:lpstr>
      <vt:lpstr>PowerPoint Presentation</vt:lpstr>
      <vt:lpstr>E-course component</vt:lpstr>
      <vt:lpstr>Online course http://online.num.edu.mn/courses/course-v1:NUM+ENVI+2021t1/about</vt:lpstr>
      <vt:lpstr>Online course http://online.num.edu.mn/courses/course-v1:NUM+ENVI+2021t1/about</vt:lpstr>
      <vt:lpstr>Online course http://online.num.edu.mn/courses/course-v1:NUM+ENVI+2021t1/about</vt:lpstr>
      <vt:lpstr>Online course http://online.num.edu.mn/courses/course-v1:NUM+ENVI+2021t1/about</vt:lpstr>
      <vt:lpstr>Online course http://online.num.edu.mn/courses/course-v1:NUM+ENVI+2021t1/about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Altansukh</cp:lastModifiedBy>
  <cp:revision>63</cp:revision>
  <dcterms:created xsi:type="dcterms:W3CDTF">2018-03-23T19:47:02Z</dcterms:created>
  <dcterms:modified xsi:type="dcterms:W3CDTF">2021-01-09T08:01:15Z</dcterms:modified>
</cp:coreProperties>
</file>