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16" r:id="rId3"/>
    <p:sldId id="354" r:id="rId4"/>
    <p:sldId id="382" r:id="rId5"/>
    <p:sldId id="386" r:id="rId6"/>
    <p:sldId id="351" r:id="rId7"/>
    <p:sldId id="352" r:id="rId8"/>
    <p:sldId id="380" r:id="rId9"/>
    <p:sldId id="363" r:id="rId10"/>
    <p:sldId id="376" r:id="rId11"/>
    <p:sldId id="381" r:id="rId12"/>
    <p:sldId id="375" r:id="rId13"/>
    <p:sldId id="377" r:id="rId14"/>
    <p:sldId id="372" r:id="rId15"/>
    <p:sldId id="3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77A"/>
    <a:srgbClr val="005828"/>
    <a:srgbClr val="034B4D"/>
    <a:srgbClr val="800000"/>
    <a:srgbClr val="617F74"/>
    <a:srgbClr val="7E9A8B"/>
    <a:srgbClr val="023B3C"/>
    <a:srgbClr val="19D9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88" autoAdjust="0"/>
    <p:restoredTop sz="99718" autoAdjust="0"/>
  </p:normalViewPr>
  <p:slideViewPr>
    <p:cSldViewPr snapToGrid="0">
      <p:cViewPr varScale="1">
        <p:scale>
          <a:sx n="83" d="100"/>
          <a:sy n="83" d="100"/>
        </p:scale>
        <p:origin x="874" y="72"/>
      </p:cViewPr>
      <p:guideLst>
        <p:guide orient="horz" pos="2160"/>
        <p:guide pos="3840"/>
      </p:guideLst>
    </p:cSldViewPr>
  </p:slideViewPr>
  <p:outlineViewPr>
    <p:cViewPr>
      <p:scale>
        <a:sx n="33" d="100"/>
        <a:sy n="33" d="100"/>
      </p:scale>
      <p:origin x="0" y="616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CC6365-1FA0-469C-BF1B-4EF1211B1D1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6686EEBC-BB83-49D4-8E1C-E6B97133130A}">
      <dgm:prSet phldrT="[Текст]" custT="1"/>
      <dgm:spPr>
        <a:solidFill>
          <a:schemeClr val="accent1">
            <a:lumMod val="40000"/>
            <a:lumOff val="60000"/>
          </a:schemeClr>
        </a:solidFill>
      </dgm:spPr>
      <dgm:t>
        <a:bodyPr/>
        <a:lstStyle/>
        <a:p>
          <a:r>
            <a:rPr lang="en-US" sz="2000" b="0" dirty="0">
              <a:solidFill>
                <a:schemeClr val="tx1"/>
              </a:solidFill>
            </a:rPr>
            <a:t>Upon completion of the course,                    </a:t>
          </a:r>
        </a:p>
        <a:p>
          <a:r>
            <a:rPr lang="en-US" sz="2000" b="0" dirty="0">
              <a:solidFill>
                <a:schemeClr val="tx1"/>
              </a:solidFill>
            </a:rPr>
            <a:t>PhD students are to gain new knowledge and develop the competencies they have</a:t>
          </a:r>
          <a:endParaRPr lang="ru-RU" sz="2000" dirty="0">
            <a:solidFill>
              <a:schemeClr val="tx1"/>
            </a:solidFill>
          </a:endParaRPr>
        </a:p>
      </dgm:t>
    </dgm:pt>
    <dgm:pt modelId="{D79AC62A-6240-4BBB-9823-04F57DF5ECF7}" type="parTrans" cxnId="{6F98F250-20C3-49A6-95AE-62584EA9D6E2}">
      <dgm:prSet/>
      <dgm:spPr/>
      <dgm:t>
        <a:bodyPr/>
        <a:lstStyle/>
        <a:p>
          <a:endParaRPr lang="ru-RU" sz="2000">
            <a:solidFill>
              <a:schemeClr val="tx1"/>
            </a:solidFill>
          </a:endParaRPr>
        </a:p>
      </dgm:t>
    </dgm:pt>
    <dgm:pt modelId="{71E70A7C-58D4-4B8B-9898-171DD426FEBD}" type="sibTrans" cxnId="{6F98F250-20C3-49A6-95AE-62584EA9D6E2}">
      <dgm:prSet/>
      <dgm:spPr/>
      <dgm:t>
        <a:bodyPr/>
        <a:lstStyle/>
        <a:p>
          <a:endParaRPr lang="ru-RU" sz="2000">
            <a:solidFill>
              <a:schemeClr val="tx1"/>
            </a:solidFill>
          </a:endParaRPr>
        </a:p>
      </dgm:t>
    </dgm:pt>
    <dgm:pt modelId="{96800C15-14C8-44A6-9B20-BD973ED00516}">
      <dgm:prSet phldrT="[Текст]" custT="1"/>
      <dgm:spPr>
        <a:solidFill>
          <a:schemeClr val="accent1">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0" dirty="0">
              <a:solidFill>
                <a:schemeClr val="tx1"/>
              </a:solidFill>
            </a:rPr>
            <a:t>ability to master theoretical and practical issues in the field of optimization and greening of environmental management</a:t>
          </a:r>
          <a:endParaRPr lang="ru-RU" sz="2400" b="0" dirty="0">
            <a:solidFill>
              <a:schemeClr val="tx1"/>
            </a:solidFill>
          </a:endParaRPr>
        </a:p>
      </dgm:t>
    </dgm:pt>
    <dgm:pt modelId="{D0955775-051B-4DF5-8348-98D9289035C3}" type="parTrans" cxnId="{242E5402-38C7-41CC-AC11-12E04F7AE0E4}">
      <dgm:prSet custT="1"/>
      <dgm:spPr/>
      <dgm:t>
        <a:bodyPr/>
        <a:lstStyle/>
        <a:p>
          <a:endParaRPr lang="ru-RU" sz="2000">
            <a:solidFill>
              <a:schemeClr val="tx1"/>
            </a:solidFill>
          </a:endParaRPr>
        </a:p>
      </dgm:t>
    </dgm:pt>
    <dgm:pt modelId="{277D107E-FCBF-45AF-8C28-F5F7B6B3F5BE}" type="sibTrans" cxnId="{242E5402-38C7-41CC-AC11-12E04F7AE0E4}">
      <dgm:prSet/>
      <dgm:spPr/>
      <dgm:t>
        <a:bodyPr/>
        <a:lstStyle/>
        <a:p>
          <a:endParaRPr lang="ru-RU" sz="2000">
            <a:solidFill>
              <a:schemeClr val="tx1"/>
            </a:solidFill>
          </a:endParaRPr>
        </a:p>
      </dgm:t>
    </dgm:pt>
    <dgm:pt modelId="{B72A1256-1D05-4BF0-BE12-E3BB5DDC7600}">
      <dgm:prSet phldrT="[Текст]" custT="1"/>
      <dgm:spPr>
        <a:solidFill>
          <a:schemeClr val="accent1">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tx1"/>
              </a:solidFill>
            </a:rPr>
            <a:t>ability to grasp the ecological component of environmental management</a:t>
          </a:r>
          <a:endParaRPr lang="ru-RU" sz="2000" b="0" dirty="0">
            <a:solidFill>
              <a:schemeClr val="tx1"/>
            </a:solidFill>
          </a:endParaRPr>
        </a:p>
      </dgm:t>
    </dgm:pt>
    <dgm:pt modelId="{FD0585E9-1566-4C40-97E8-18A4E6A3D464}" type="parTrans" cxnId="{BA9EF8FF-365E-4F96-9CCC-0892ABD3E1E1}">
      <dgm:prSet custT="1"/>
      <dgm:spPr/>
      <dgm:t>
        <a:bodyPr/>
        <a:lstStyle/>
        <a:p>
          <a:endParaRPr lang="ru-RU" sz="2000">
            <a:solidFill>
              <a:schemeClr val="tx1"/>
            </a:solidFill>
          </a:endParaRPr>
        </a:p>
      </dgm:t>
    </dgm:pt>
    <dgm:pt modelId="{E5C90B40-F2C9-4EF5-AA24-754AEDCBC75C}" type="sibTrans" cxnId="{BA9EF8FF-365E-4F96-9CCC-0892ABD3E1E1}">
      <dgm:prSet/>
      <dgm:spPr/>
      <dgm:t>
        <a:bodyPr/>
        <a:lstStyle/>
        <a:p>
          <a:endParaRPr lang="ru-RU" sz="2000">
            <a:solidFill>
              <a:schemeClr val="tx1"/>
            </a:solidFill>
          </a:endParaRPr>
        </a:p>
      </dgm:t>
    </dgm:pt>
    <dgm:pt modelId="{02412B22-0E85-4F7D-AFD6-DB6D5A5760BC}" type="pres">
      <dgm:prSet presAssocID="{0CCC6365-1FA0-469C-BF1B-4EF1211B1D16}" presName="Name0" presStyleCnt="0">
        <dgm:presLayoutVars>
          <dgm:chPref val="1"/>
          <dgm:dir/>
          <dgm:animOne val="branch"/>
          <dgm:animLvl val="lvl"/>
          <dgm:resizeHandles val="exact"/>
        </dgm:presLayoutVars>
      </dgm:prSet>
      <dgm:spPr/>
    </dgm:pt>
    <dgm:pt modelId="{A60C344C-F35C-44E0-8F33-2A8111242678}" type="pres">
      <dgm:prSet presAssocID="{6686EEBC-BB83-49D4-8E1C-E6B97133130A}" presName="root1" presStyleCnt="0"/>
      <dgm:spPr/>
    </dgm:pt>
    <dgm:pt modelId="{0CBACEF3-A073-4724-B5FD-A51D75FE0993}" type="pres">
      <dgm:prSet presAssocID="{6686EEBC-BB83-49D4-8E1C-E6B97133130A}" presName="LevelOneTextNode" presStyleLbl="node0" presStyleIdx="0" presStyleCnt="1" custScaleX="323764" custScaleY="142257">
        <dgm:presLayoutVars>
          <dgm:chPref val="3"/>
        </dgm:presLayoutVars>
      </dgm:prSet>
      <dgm:spPr/>
    </dgm:pt>
    <dgm:pt modelId="{4C83F970-BA3D-447A-9708-5C2C372D8A90}" type="pres">
      <dgm:prSet presAssocID="{6686EEBC-BB83-49D4-8E1C-E6B97133130A}" presName="level2hierChild" presStyleCnt="0"/>
      <dgm:spPr/>
    </dgm:pt>
    <dgm:pt modelId="{AC577054-6E58-4D06-AED3-DD16F9CA7E13}" type="pres">
      <dgm:prSet presAssocID="{D0955775-051B-4DF5-8348-98D9289035C3}" presName="conn2-1" presStyleLbl="parChTrans1D2" presStyleIdx="0" presStyleCnt="2"/>
      <dgm:spPr/>
    </dgm:pt>
    <dgm:pt modelId="{07B241CD-F425-46AE-8C4A-AFAADB586E7D}" type="pres">
      <dgm:prSet presAssocID="{D0955775-051B-4DF5-8348-98D9289035C3}" presName="connTx" presStyleLbl="parChTrans1D2" presStyleIdx="0" presStyleCnt="2"/>
      <dgm:spPr/>
    </dgm:pt>
    <dgm:pt modelId="{46B5EFFF-F172-4081-8A1A-00AD69CA7A01}" type="pres">
      <dgm:prSet presAssocID="{96800C15-14C8-44A6-9B20-BD973ED00516}" presName="root2" presStyleCnt="0"/>
      <dgm:spPr/>
    </dgm:pt>
    <dgm:pt modelId="{24FBE08F-11F1-4983-90FC-9E3FA2F516AB}" type="pres">
      <dgm:prSet presAssocID="{96800C15-14C8-44A6-9B20-BD973ED00516}" presName="LevelTwoTextNode" presStyleLbl="node2" presStyleIdx="0" presStyleCnt="2" custScaleX="393989" custScaleY="246601">
        <dgm:presLayoutVars>
          <dgm:chPref val="3"/>
        </dgm:presLayoutVars>
      </dgm:prSet>
      <dgm:spPr/>
    </dgm:pt>
    <dgm:pt modelId="{CA418333-F134-4327-A100-C878816AC27C}" type="pres">
      <dgm:prSet presAssocID="{96800C15-14C8-44A6-9B20-BD973ED00516}" presName="level3hierChild" presStyleCnt="0"/>
      <dgm:spPr/>
    </dgm:pt>
    <dgm:pt modelId="{35668DF7-1C7A-4F94-B21B-93EA6B1868D1}" type="pres">
      <dgm:prSet presAssocID="{FD0585E9-1566-4C40-97E8-18A4E6A3D464}" presName="conn2-1" presStyleLbl="parChTrans1D2" presStyleIdx="1" presStyleCnt="2"/>
      <dgm:spPr/>
    </dgm:pt>
    <dgm:pt modelId="{E706F34B-F960-4B91-9B94-E548EB892D7A}" type="pres">
      <dgm:prSet presAssocID="{FD0585E9-1566-4C40-97E8-18A4E6A3D464}" presName="connTx" presStyleLbl="parChTrans1D2" presStyleIdx="1" presStyleCnt="2"/>
      <dgm:spPr/>
    </dgm:pt>
    <dgm:pt modelId="{57600D92-1A79-4E5B-B8C3-8CA540396D4E}" type="pres">
      <dgm:prSet presAssocID="{B72A1256-1D05-4BF0-BE12-E3BB5DDC7600}" presName="root2" presStyleCnt="0"/>
      <dgm:spPr/>
    </dgm:pt>
    <dgm:pt modelId="{FB8BF3E2-DB6E-499C-B229-F50D43D7DDE9}" type="pres">
      <dgm:prSet presAssocID="{B72A1256-1D05-4BF0-BE12-E3BB5DDC7600}" presName="LevelTwoTextNode" presStyleLbl="node2" presStyleIdx="1" presStyleCnt="2" custScaleX="394507" custScaleY="235977">
        <dgm:presLayoutVars>
          <dgm:chPref val="3"/>
        </dgm:presLayoutVars>
      </dgm:prSet>
      <dgm:spPr/>
    </dgm:pt>
    <dgm:pt modelId="{CBF47881-8960-4ACD-BF08-B05533981600}" type="pres">
      <dgm:prSet presAssocID="{B72A1256-1D05-4BF0-BE12-E3BB5DDC7600}" presName="level3hierChild" presStyleCnt="0"/>
      <dgm:spPr/>
    </dgm:pt>
  </dgm:ptLst>
  <dgm:cxnLst>
    <dgm:cxn modelId="{32ED7E01-5A2F-4CB8-9EC4-63909B11318A}" type="presOf" srcId="{0CCC6365-1FA0-469C-BF1B-4EF1211B1D16}" destId="{02412B22-0E85-4F7D-AFD6-DB6D5A5760BC}" srcOrd="0" destOrd="0" presId="urn:microsoft.com/office/officeart/2008/layout/HorizontalMultiLevelHierarchy"/>
    <dgm:cxn modelId="{242E5402-38C7-41CC-AC11-12E04F7AE0E4}" srcId="{6686EEBC-BB83-49D4-8E1C-E6B97133130A}" destId="{96800C15-14C8-44A6-9B20-BD973ED00516}" srcOrd="0" destOrd="0" parTransId="{D0955775-051B-4DF5-8348-98D9289035C3}" sibTransId="{277D107E-FCBF-45AF-8C28-F5F7B6B3F5BE}"/>
    <dgm:cxn modelId="{4DE36E24-CFD6-43AD-9AF0-73B754BE1DD7}" type="presOf" srcId="{96800C15-14C8-44A6-9B20-BD973ED00516}" destId="{24FBE08F-11F1-4983-90FC-9E3FA2F516AB}" srcOrd="0" destOrd="0" presId="urn:microsoft.com/office/officeart/2008/layout/HorizontalMultiLevelHierarchy"/>
    <dgm:cxn modelId="{38B51B27-E92F-4B0C-B4A2-1992AAA346F2}" type="presOf" srcId="{FD0585E9-1566-4C40-97E8-18A4E6A3D464}" destId="{35668DF7-1C7A-4F94-B21B-93EA6B1868D1}" srcOrd="0" destOrd="0" presId="urn:microsoft.com/office/officeart/2008/layout/HorizontalMultiLevelHierarchy"/>
    <dgm:cxn modelId="{D77A052A-EE90-4918-A98D-B9A052D88AC5}" type="presOf" srcId="{6686EEBC-BB83-49D4-8E1C-E6B97133130A}" destId="{0CBACEF3-A073-4724-B5FD-A51D75FE0993}" srcOrd="0" destOrd="0" presId="urn:microsoft.com/office/officeart/2008/layout/HorizontalMultiLevelHierarchy"/>
    <dgm:cxn modelId="{9CB0B23D-A7ED-4A22-87CA-A56078328119}" type="presOf" srcId="{FD0585E9-1566-4C40-97E8-18A4E6A3D464}" destId="{E706F34B-F960-4B91-9B94-E548EB892D7A}" srcOrd="1" destOrd="0" presId="urn:microsoft.com/office/officeart/2008/layout/HorizontalMultiLevelHierarchy"/>
    <dgm:cxn modelId="{6F98F250-20C3-49A6-95AE-62584EA9D6E2}" srcId="{0CCC6365-1FA0-469C-BF1B-4EF1211B1D16}" destId="{6686EEBC-BB83-49D4-8E1C-E6B97133130A}" srcOrd="0" destOrd="0" parTransId="{D79AC62A-6240-4BBB-9823-04F57DF5ECF7}" sibTransId="{71E70A7C-58D4-4B8B-9898-171DD426FEBD}"/>
    <dgm:cxn modelId="{E1444AA1-DD9B-4630-8339-ED1743AF0238}" type="presOf" srcId="{B72A1256-1D05-4BF0-BE12-E3BB5DDC7600}" destId="{FB8BF3E2-DB6E-499C-B229-F50D43D7DDE9}" srcOrd="0" destOrd="0" presId="urn:microsoft.com/office/officeart/2008/layout/HorizontalMultiLevelHierarchy"/>
    <dgm:cxn modelId="{9A8658AB-5155-4E26-8053-9698FDCC5862}" type="presOf" srcId="{D0955775-051B-4DF5-8348-98D9289035C3}" destId="{07B241CD-F425-46AE-8C4A-AFAADB586E7D}" srcOrd="1" destOrd="0" presId="urn:microsoft.com/office/officeart/2008/layout/HorizontalMultiLevelHierarchy"/>
    <dgm:cxn modelId="{8CCCD6BA-E84F-47F4-B5CD-5E08C5DDD726}" type="presOf" srcId="{D0955775-051B-4DF5-8348-98D9289035C3}" destId="{AC577054-6E58-4D06-AED3-DD16F9CA7E13}" srcOrd="0" destOrd="0" presId="urn:microsoft.com/office/officeart/2008/layout/HorizontalMultiLevelHierarchy"/>
    <dgm:cxn modelId="{BA9EF8FF-365E-4F96-9CCC-0892ABD3E1E1}" srcId="{6686EEBC-BB83-49D4-8E1C-E6B97133130A}" destId="{B72A1256-1D05-4BF0-BE12-E3BB5DDC7600}" srcOrd="1" destOrd="0" parTransId="{FD0585E9-1566-4C40-97E8-18A4E6A3D464}" sibTransId="{E5C90B40-F2C9-4EF5-AA24-754AEDCBC75C}"/>
    <dgm:cxn modelId="{F1F4E784-29A7-407B-91F8-21A2D45F2ACC}" type="presParOf" srcId="{02412B22-0E85-4F7D-AFD6-DB6D5A5760BC}" destId="{A60C344C-F35C-44E0-8F33-2A8111242678}" srcOrd="0" destOrd="0" presId="urn:microsoft.com/office/officeart/2008/layout/HorizontalMultiLevelHierarchy"/>
    <dgm:cxn modelId="{CB98538A-D3A6-48F7-8ACB-8551670C3690}" type="presParOf" srcId="{A60C344C-F35C-44E0-8F33-2A8111242678}" destId="{0CBACEF3-A073-4724-B5FD-A51D75FE0993}" srcOrd="0" destOrd="0" presId="urn:microsoft.com/office/officeart/2008/layout/HorizontalMultiLevelHierarchy"/>
    <dgm:cxn modelId="{3085845C-83DA-415F-9D1F-5BAD6E7EF796}" type="presParOf" srcId="{A60C344C-F35C-44E0-8F33-2A8111242678}" destId="{4C83F970-BA3D-447A-9708-5C2C372D8A90}" srcOrd="1" destOrd="0" presId="urn:microsoft.com/office/officeart/2008/layout/HorizontalMultiLevelHierarchy"/>
    <dgm:cxn modelId="{50F97E33-F159-41BB-8FCA-7E9485016B21}" type="presParOf" srcId="{4C83F970-BA3D-447A-9708-5C2C372D8A90}" destId="{AC577054-6E58-4D06-AED3-DD16F9CA7E13}" srcOrd="0" destOrd="0" presId="urn:microsoft.com/office/officeart/2008/layout/HorizontalMultiLevelHierarchy"/>
    <dgm:cxn modelId="{C54716EB-E669-4500-8CDF-471CAB707EA5}" type="presParOf" srcId="{AC577054-6E58-4D06-AED3-DD16F9CA7E13}" destId="{07B241CD-F425-46AE-8C4A-AFAADB586E7D}" srcOrd="0" destOrd="0" presId="urn:microsoft.com/office/officeart/2008/layout/HorizontalMultiLevelHierarchy"/>
    <dgm:cxn modelId="{0A5D7DA7-81C9-404F-8B86-CF474BFEE1FC}" type="presParOf" srcId="{4C83F970-BA3D-447A-9708-5C2C372D8A90}" destId="{46B5EFFF-F172-4081-8A1A-00AD69CA7A01}" srcOrd="1" destOrd="0" presId="urn:microsoft.com/office/officeart/2008/layout/HorizontalMultiLevelHierarchy"/>
    <dgm:cxn modelId="{76041353-4325-4A35-81E5-1305CA87786B}" type="presParOf" srcId="{46B5EFFF-F172-4081-8A1A-00AD69CA7A01}" destId="{24FBE08F-11F1-4983-90FC-9E3FA2F516AB}" srcOrd="0" destOrd="0" presId="urn:microsoft.com/office/officeart/2008/layout/HorizontalMultiLevelHierarchy"/>
    <dgm:cxn modelId="{F7159DF9-0E18-4573-8F5E-FEF8D462CD09}" type="presParOf" srcId="{46B5EFFF-F172-4081-8A1A-00AD69CA7A01}" destId="{CA418333-F134-4327-A100-C878816AC27C}" srcOrd="1" destOrd="0" presId="urn:microsoft.com/office/officeart/2008/layout/HorizontalMultiLevelHierarchy"/>
    <dgm:cxn modelId="{AECEF798-9F56-4EC1-B1B7-EEAF1D2C305B}" type="presParOf" srcId="{4C83F970-BA3D-447A-9708-5C2C372D8A90}" destId="{35668DF7-1C7A-4F94-B21B-93EA6B1868D1}" srcOrd="2" destOrd="0" presId="urn:microsoft.com/office/officeart/2008/layout/HorizontalMultiLevelHierarchy"/>
    <dgm:cxn modelId="{67EA31BC-8977-4CC9-92DD-48E1A90E77EA}" type="presParOf" srcId="{35668DF7-1C7A-4F94-B21B-93EA6B1868D1}" destId="{E706F34B-F960-4B91-9B94-E548EB892D7A}" srcOrd="0" destOrd="0" presId="urn:microsoft.com/office/officeart/2008/layout/HorizontalMultiLevelHierarchy"/>
    <dgm:cxn modelId="{56DA7775-C108-4915-A1EA-F5244E8DC310}" type="presParOf" srcId="{4C83F970-BA3D-447A-9708-5C2C372D8A90}" destId="{57600D92-1A79-4E5B-B8C3-8CA540396D4E}" srcOrd="3" destOrd="0" presId="urn:microsoft.com/office/officeart/2008/layout/HorizontalMultiLevelHierarchy"/>
    <dgm:cxn modelId="{7EA2ECB6-3C83-423B-83FE-9972DD01E630}" type="presParOf" srcId="{57600D92-1A79-4E5B-B8C3-8CA540396D4E}" destId="{FB8BF3E2-DB6E-499C-B229-F50D43D7DDE9}" srcOrd="0" destOrd="0" presId="urn:microsoft.com/office/officeart/2008/layout/HorizontalMultiLevelHierarchy"/>
    <dgm:cxn modelId="{2F616F80-6A46-4F79-85C3-1F5F2C6C9A52}" type="presParOf" srcId="{57600D92-1A79-4E5B-B8C3-8CA540396D4E}" destId="{CBF47881-8960-4ACD-BF08-B05533981600}" srcOrd="1" destOrd="0" presId="urn:microsoft.com/office/officeart/2008/layout/HorizontalMultiLevelHierarchy"/>
  </dgm:cxnLst>
  <dgm:bg/>
  <dgm:whole>
    <a:ln>
      <a:solidFill>
        <a:schemeClr val="accent1">
          <a:lumMod val="20000"/>
          <a:lumOff val="8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68DF7-1C7A-4F94-B21B-93EA6B1868D1}">
      <dsp:nvSpPr>
        <dsp:cNvPr id="0" name=""/>
        <dsp:cNvSpPr/>
      </dsp:nvSpPr>
      <dsp:spPr>
        <a:xfrm>
          <a:off x="1749702" y="2406072"/>
          <a:ext cx="352264" cy="729232"/>
        </a:xfrm>
        <a:custGeom>
          <a:avLst/>
          <a:gdLst/>
          <a:ahLst/>
          <a:cxnLst/>
          <a:rect l="0" t="0" r="0" b="0"/>
          <a:pathLst>
            <a:path>
              <a:moveTo>
                <a:pt x="0" y="0"/>
              </a:moveTo>
              <a:lnTo>
                <a:pt x="176132" y="0"/>
              </a:lnTo>
              <a:lnTo>
                <a:pt x="176132" y="729232"/>
              </a:lnTo>
              <a:lnTo>
                <a:pt x="352264" y="7292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a:solidFill>
              <a:schemeClr val="tx1"/>
            </a:solidFill>
          </a:endParaRPr>
        </a:p>
      </dsp:txBody>
      <dsp:txXfrm>
        <a:off x="1905588" y="2750442"/>
        <a:ext cx="40492" cy="40492"/>
      </dsp:txXfrm>
    </dsp:sp>
    <dsp:sp modelId="{AC577054-6E58-4D06-AED3-DD16F9CA7E13}">
      <dsp:nvSpPr>
        <dsp:cNvPr id="0" name=""/>
        <dsp:cNvSpPr/>
      </dsp:nvSpPr>
      <dsp:spPr>
        <a:xfrm>
          <a:off x="1749702" y="1705365"/>
          <a:ext cx="352264" cy="700707"/>
        </a:xfrm>
        <a:custGeom>
          <a:avLst/>
          <a:gdLst/>
          <a:ahLst/>
          <a:cxnLst/>
          <a:rect l="0" t="0" r="0" b="0"/>
          <a:pathLst>
            <a:path>
              <a:moveTo>
                <a:pt x="0" y="700707"/>
              </a:moveTo>
              <a:lnTo>
                <a:pt x="176132" y="700707"/>
              </a:lnTo>
              <a:lnTo>
                <a:pt x="176132" y="0"/>
              </a:lnTo>
              <a:lnTo>
                <a:pt x="35226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a:solidFill>
              <a:schemeClr val="tx1"/>
            </a:solidFill>
          </a:endParaRPr>
        </a:p>
      </dsp:txBody>
      <dsp:txXfrm>
        <a:off x="1906227" y="2036111"/>
        <a:ext cx="39213" cy="39213"/>
      </dsp:txXfrm>
    </dsp:sp>
    <dsp:sp modelId="{0CBACEF3-A073-4724-B5FD-A51D75FE0993}">
      <dsp:nvSpPr>
        <dsp:cNvPr id="0" name=""/>
        <dsp:cNvSpPr/>
      </dsp:nvSpPr>
      <dsp:spPr>
        <a:xfrm rot="16200000">
          <a:off x="-1129854" y="1536785"/>
          <a:ext cx="4020541" cy="1738573"/>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rPr>
            <a:t>Upon completion of the course,                    </a:t>
          </a:r>
        </a:p>
        <a:p>
          <a:pPr marL="0" lvl="0" indent="0" algn="ctr" defTabSz="889000">
            <a:lnSpc>
              <a:spcPct val="90000"/>
            </a:lnSpc>
            <a:spcBef>
              <a:spcPct val="0"/>
            </a:spcBef>
            <a:spcAft>
              <a:spcPct val="35000"/>
            </a:spcAft>
            <a:buNone/>
          </a:pPr>
          <a:r>
            <a:rPr lang="en-US" sz="2000" b="0" kern="1200" dirty="0">
              <a:solidFill>
                <a:schemeClr val="tx1"/>
              </a:solidFill>
            </a:rPr>
            <a:t>PhD students are to gain new knowledge and develop the competencies they have</a:t>
          </a:r>
          <a:endParaRPr lang="ru-RU" sz="2000" kern="1200" dirty="0">
            <a:solidFill>
              <a:schemeClr val="tx1"/>
            </a:solidFill>
          </a:endParaRPr>
        </a:p>
      </dsp:txBody>
      <dsp:txXfrm>
        <a:off x="-1129854" y="1536785"/>
        <a:ext cx="4020541" cy="1738573"/>
      </dsp:txXfrm>
    </dsp:sp>
    <dsp:sp modelId="{24FBE08F-11F1-4983-90FC-9E3FA2F516AB}">
      <dsp:nvSpPr>
        <dsp:cNvPr id="0" name=""/>
        <dsp:cNvSpPr/>
      </dsp:nvSpPr>
      <dsp:spPr>
        <a:xfrm>
          <a:off x="2101966" y="1043256"/>
          <a:ext cx="6939408" cy="1324217"/>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0" kern="1200" dirty="0">
              <a:solidFill>
                <a:schemeClr val="tx1"/>
              </a:solidFill>
            </a:rPr>
            <a:t>ability to master theoretical and practical issues in the field of optimization and greening of environmental management</a:t>
          </a:r>
          <a:endParaRPr lang="ru-RU" sz="2400" b="0" kern="1200" dirty="0">
            <a:solidFill>
              <a:schemeClr val="tx1"/>
            </a:solidFill>
          </a:endParaRPr>
        </a:p>
      </dsp:txBody>
      <dsp:txXfrm>
        <a:off x="2101966" y="1043256"/>
        <a:ext cx="6939408" cy="1324217"/>
      </dsp:txXfrm>
    </dsp:sp>
    <dsp:sp modelId="{FB8BF3E2-DB6E-499C-B229-F50D43D7DDE9}">
      <dsp:nvSpPr>
        <dsp:cNvPr id="0" name=""/>
        <dsp:cNvSpPr/>
      </dsp:nvSpPr>
      <dsp:spPr>
        <a:xfrm>
          <a:off x="2101966" y="2501720"/>
          <a:ext cx="6948532" cy="1267167"/>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solidFill>
                <a:schemeClr val="tx1"/>
              </a:solidFill>
            </a:rPr>
            <a:t>ability to grasp the ecological component of environmental management</a:t>
          </a:r>
          <a:endParaRPr lang="ru-RU" sz="2000" b="0" kern="1200" dirty="0">
            <a:solidFill>
              <a:schemeClr val="tx1"/>
            </a:solidFill>
          </a:endParaRPr>
        </a:p>
      </dsp:txBody>
      <dsp:txXfrm>
        <a:off x="2101966" y="2501720"/>
        <a:ext cx="6948532" cy="126716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926B83-9BFE-4578-BCFF-29BE376C7814}" type="datetimeFigureOut">
              <a:rPr lang="en-US" smtClean="0"/>
              <a:pPr/>
              <a:t>5/1/2021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424B-E979-49E7-861B-D2C4B64B73A2}" type="slidenum">
              <a:rPr lang="en-US" smtClean="0"/>
              <a:pPr/>
              <a:t>‹#›</a:t>
            </a:fld>
            <a:endParaRPr lang="en-US"/>
          </a:p>
        </p:txBody>
      </p:sp>
    </p:spTree>
    <p:extLst>
      <p:ext uri="{BB962C8B-B14F-4D97-AF65-F5344CB8AC3E}">
        <p14:creationId xmlns:p14="http://schemas.microsoft.com/office/powerpoint/2010/main" val="272253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2</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11</a:t>
            </a:fld>
            <a:endParaRPr lang="en-US"/>
          </a:p>
        </p:txBody>
      </p:sp>
    </p:spTree>
    <p:extLst>
      <p:ext uri="{BB962C8B-B14F-4D97-AF65-F5344CB8AC3E}">
        <p14:creationId xmlns:p14="http://schemas.microsoft.com/office/powerpoint/2010/main" val="2896480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12</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13</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14</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3</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4</a:t>
            </a:fld>
            <a:endParaRPr lang="en-US"/>
          </a:p>
        </p:txBody>
      </p:sp>
    </p:spTree>
    <p:extLst>
      <p:ext uri="{BB962C8B-B14F-4D97-AF65-F5344CB8AC3E}">
        <p14:creationId xmlns:p14="http://schemas.microsoft.com/office/powerpoint/2010/main" val="32343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5</a:t>
            </a:fld>
            <a:endParaRPr lang="en-US"/>
          </a:p>
        </p:txBody>
      </p:sp>
    </p:spTree>
    <p:extLst>
      <p:ext uri="{BB962C8B-B14F-4D97-AF65-F5344CB8AC3E}">
        <p14:creationId xmlns:p14="http://schemas.microsoft.com/office/powerpoint/2010/main" val="215826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6</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7</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8</a:t>
            </a:fld>
            <a:endParaRPr lang="en-US"/>
          </a:p>
        </p:txBody>
      </p:sp>
    </p:spTree>
    <p:extLst>
      <p:ext uri="{BB962C8B-B14F-4D97-AF65-F5344CB8AC3E}">
        <p14:creationId xmlns:p14="http://schemas.microsoft.com/office/powerpoint/2010/main" val="2342347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9</a:t>
            </a:fld>
            <a:endParaRPr lang="en-US"/>
          </a:p>
        </p:txBody>
      </p:sp>
    </p:spTree>
    <p:extLst>
      <p:ext uri="{BB962C8B-B14F-4D97-AF65-F5344CB8AC3E}">
        <p14:creationId xmlns:p14="http://schemas.microsoft.com/office/powerpoint/2010/main" val="1918258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10</a:t>
            </a:fld>
            <a:endParaRPr lang="en-US"/>
          </a:p>
        </p:txBody>
      </p:sp>
    </p:spTree>
    <p:extLst>
      <p:ext uri="{BB962C8B-B14F-4D97-AF65-F5344CB8AC3E}">
        <p14:creationId xmlns:p14="http://schemas.microsoft.com/office/powerpoint/2010/main" val="1191042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BAB31-0EAE-434E-A868-0E068DB90203}"/>
              </a:ext>
            </a:extLst>
          </p:cNvPr>
          <p:cNvSpPr>
            <a:spLocks noGrp="1"/>
          </p:cNvSpPr>
          <p:nvPr>
            <p:ph type="ctrTitle"/>
          </p:nvPr>
        </p:nvSpPr>
        <p:spPr>
          <a:xfrm>
            <a:off x="1524000" y="2218765"/>
            <a:ext cx="9144000" cy="2219608"/>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42CB8EA-3F37-44B8-8105-0C0D124507D0}"/>
              </a:ext>
            </a:extLst>
          </p:cNvPr>
          <p:cNvSpPr>
            <a:spLocks noGrp="1"/>
          </p:cNvSpPr>
          <p:nvPr>
            <p:ph type="subTitle" idx="1"/>
          </p:nvPr>
        </p:nvSpPr>
        <p:spPr>
          <a:xfrm>
            <a:off x="1524000" y="4921624"/>
            <a:ext cx="9144000" cy="110265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D49189-BEA2-4B87-B76B-CCDC799B1DA2}"/>
              </a:ext>
            </a:extLst>
          </p:cNvPr>
          <p:cNvSpPr>
            <a:spLocks noGrp="1"/>
          </p:cNvSpPr>
          <p:nvPr>
            <p:ph type="dt" sz="half" idx="10"/>
          </p:nvPr>
        </p:nvSpPr>
        <p:spPr>
          <a:xfrm>
            <a:off x="838200" y="6356350"/>
            <a:ext cx="1057835" cy="365125"/>
          </a:xfrm>
        </p:spPr>
        <p:txBody>
          <a:bodyPr/>
          <a:lstStyle/>
          <a:p>
            <a:fld id="{90B3AFDE-9D7A-4EE2-AA6C-0B62F3149ACB}" type="datetime1">
              <a:rPr lang="en-US" smtClean="0"/>
              <a:pPr/>
              <a:t>5/1/2021</a:t>
            </a:fld>
            <a:endParaRPr lang="en-US"/>
          </a:p>
        </p:txBody>
      </p:sp>
      <p:sp>
        <p:nvSpPr>
          <p:cNvPr id="5" name="Footer Placeholder 4">
            <a:extLst>
              <a:ext uri="{FF2B5EF4-FFF2-40B4-BE49-F238E27FC236}">
                <a16:creationId xmlns:a16="http://schemas.microsoft.com/office/drawing/2014/main" id="{78393213-7BCC-4764-BCC4-67E6AEFD3946}"/>
              </a:ext>
            </a:extLst>
          </p:cNvPr>
          <p:cNvSpPr>
            <a:spLocks noGrp="1"/>
          </p:cNvSpPr>
          <p:nvPr>
            <p:ph type="ftr" sz="quarter" idx="11"/>
          </p:nvPr>
        </p:nvSpPr>
        <p:spPr>
          <a:xfrm>
            <a:off x="2043954" y="6356350"/>
            <a:ext cx="6992470" cy="365125"/>
          </a:xfrm>
        </p:spPr>
        <p:txBody>
          <a:bodyPr/>
          <a:lstStyle>
            <a:lvl1pPr>
              <a:defRPr sz="800"/>
            </a:lvl1pPr>
          </a:lstStyle>
          <a:p>
            <a:r>
              <a:rPr lang="en-US"/>
              <a:t>COURSE : PHILOSOPHY OF SCIENCE</a:t>
            </a:r>
            <a:endParaRPr lang="en-US" dirty="0"/>
          </a:p>
        </p:txBody>
      </p:sp>
      <p:sp>
        <p:nvSpPr>
          <p:cNvPr id="6" name="Slide Number Placeholder 5">
            <a:extLst>
              <a:ext uri="{FF2B5EF4-FFF2-40B4-BE49-F238E27FC236}">
                <a16:creationId xmlns:a16="http://schemas.microsoft.com/office/drawing/2014/main" id="{1C5B191C-A95C-44D0-8D33-AC452D1DE607}"/>
              </a:ext>
            </a:extLst>
          </p:cNvPr>
          <p:cNvSpPr>
            <a:spLocks noGrp="1"/>
          </p:cNvSpPr>
          <p:nvPr>
            <p:ph type="sldNum" sz="quarter" idx="12"/>
          </p:nvPr>
        </p:nvSpPr>
        <p:spPr>
          <a:xfrm>
            <a:off x="9197788" y="6356350"/>
            <a:ext cx="753036" cy="365125"/>
          </a:xfrm>
        </p:spPr>
        <p:txBody>
          <a:bodyPr/>
          <a:lstStyle/>
          <a:p>
            <a:fld id="{1FF06463-181E-431C-B1FC-EE1A52AAA484}" type="slidenum">
              <a:rPr lang="en-US" smtClean="0"/>
              <a:pPr/>
              <a:t>‹#›</a:t>
            </a:fld>
            <a:endParaRPr lang="en-US"/>
          </a:p>
        </p:txBody>
      </p:sp>
      <p:sp>
        <p:nvSpPr>
          <p:cNvPr id="7" name="Rectangle 6">
            <a:extLst>
              <a:ext uri="{FF2B5EF4-FFF2-40B4-BE49-F238E27FC236}">
                <a16:creationId xmlns:a16="http://schemas.microsoft.com/office/drawing/2014/main" id="{A5B42764-D032-4155-AE90-75FEF19D5DF2}"/>
              </a:ext>
            </a:extLst>
          </p:cNvPr>
          <p:cNvSpPr/>
          <p:nvPr userDrawn="1"/>
        </p:nvSpPr>
        <p:spPr>
          <a:xfrm>
            <a:off x="0" y="0"/>
            <a:ext cx="12192000" cy="833718"/>
          </a:xfrm>
          <a:prstGeom prst="rect">
            <a:avLst/>
          </a:prstGeom>
          <a:gradFill>
            <a:gsLst>
              <a:gs pos="0">
                <a:srgbClr val="7E9A8B">
                  <a:alpha val="85000"/>
                  <a:lumMod val="83000"/>
                </a:srgbClr>
              </a:gs>
              <a:gs pos="70000">
                <a:srgbClr val="023B3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8" name="Picture 7">
            <a:extLst>
              <a:ext uri="{FF2B5EF4-FFF2-40B4-BE49-F238E27FC236}">
                <a16:creationId xmlns:a16="http://schemas.microsoft.com/office/drawing/2014/main" id="{BF321851-C617-4944-B6D0-65BF626A62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5302" y="871730"/>
            <a:ext cx="1892144" cy="1333674"/>
          </a:xfrm>
          <a:prstGeom prst="rect">
            <a:avLst/>
          </a:prstGeom>
        </p:spPr>
      </p:pic>
      <p:pic>
        <p:nvPicPr>
          <p:cNvPr id="9" name="Picture 8">
            <a:extLst>
              <a:ext uri="{FF2B5EF4-FFF2-40B4-BE49-F238E27FC236}">
                <a16:creationId xmlns:a16="http://schemas.microsoft.com/office/drawing/2014/main" id="{3C59905F-95E3-446B-AA28-565BBEDA12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7685" y="1087327"/>
            <a:ext cx="4753139" cy="1047870"/>
          </a:xfrm>
          <a:prstGeom prst="rect">
            <a:avLst/>
          </a:prstGeom>
        </p:spPr>
      </p:pic>
      <p:sp>
        <p:nvSpPr>
          <p:cNvPr id="10" name="Rectangle 9">
            <a:extLst>
              <a:ext uri="{FF2B5EF4-FFF2-40B4-BE49-F238E27FC236}">
                <a16:creationId xmlns:a16="http://schemas.microsoft.com/office/drawing/2014/main" id="{B0DDB643-8D6D-44A9-BC2A-C8AB14618ED1}"/>
              </a:ext>
            </a:extLst>
          </p:cNvPr>
          <p:cNvSpPr/>
          <p:nvPr userDrawn="1"/>
        </p:nvSpPr>
        <p:spPr>
          <a:xfrm>
            <a:off x="0" y="6147886"/>
            <a:ext cx="12192000" cy="75592"/>
          </a:xfrm>
          <a:prstGeom prst="rect">
            <a:avLst/>
          </a:prstGeom>
          <a:gradFill>
            <a:gsLst>
              <a:gs pos="0">
                <a:srgbClr val="7E9A8B">
                  <a:alpha val="85000"/>
                  <a:lumMod val="83000"/>
                </a:srgbClr>
              </a:gs>
              <a:gs pos="70000">
                <a:srgbClr val="023B3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a:extLst>
              <a:ext uri="{FF2B5EF4-FFF2-40B4-BE49-F238E27FC236}">
                <a16:creationId xmlns:a16="http://schemas.microsoft.com/office/drawing/2014/main" id="{0CD9A3FA-90AC-4A00-8777-EDB770D259D0}"/>
              </a:ext>
            </a:extLst>
          </p:cNvPr>
          <p:cNvSpPr/>
          <p:nvPr userDrawn="1"/>
        </p:nvSpPr>
        <p:spPr>
          <a:xfrm>
            <a:off x="0" y="247582"/>
            <a:ext cx="12192000" cy="338554"/>
          </a:xfrm>
          <a:prstGeom prst="rect">
            <a:avLst/>
          </a:prstGeom>
        </p:spPr>
        <p:txBody>
          <a:bodyPr wrap="square">
            <a:spAutoFit/>
          </a:bodyPr>
          <a:lstStyle/>
          <a:p>
            <a:pPr algn="ctr"/>
            <a:r>
              <a:rPr lang="en-US" sz="1600" b="1" dirty="0">
                <a:solidFill>
                  <a:schemeClr val="bg1"/>
                </a:solidFill>
                <a:effectLst/>
              </a:rPr>
              <a:t>Integrated Doctoral Program for Environmental Policy, Management and Technology | INTENSE | 586471-EPP-1-2017-1-EE-EPPKA2-CBHE-JP</a:t>
            </a:r>
          </a:p>
        </p:txBody>
      </p:sp>
    </p:spTree>
    <p:extLst>
      <p:ext uri="{BB962C8B-B14F-4D97-AF65-F5344CB8AC3E}">
        <p14:creationId xmlns:p14="http://schemas.microsoft.com/office/powerpoint/2010/main" val="293087197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54B6-F2DF-4D5E-90DE-E130D324A6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01AC4-B137-4F6F-BE30-CB5E3D4478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48A3D-2253-41E4-946E-74E9396B1C75}"/>
              </a:ext>
            </a:extLst>
          </p:cNvPr>
          <p:cNvSpPr>
            <a:spLocks noGrp="1"/>
          </p:cNvSpPr>
          <p:nvPr>
            <p:ph type="dt" sz="half" idx="10"/>
          </p:nvPr>
        </p:nvSpPr>
        <p:spPr/>
        <p:txBody>
          <a:bodyPr/>
          <a:lstStyle/>
          <a:p>
            <a:fld id="{3BD15650-27E2-436E-9D70-074498ED4A72}" type="datetime1">
              <a:rPr lang="en-US" smtClean="0"/>
              <a:pPr/>
              <a:t>5/1/2021</a:t>
            </a:fld>
            <a:endParaRPr lang="en-US"/>
          </a:p>
        </p:txBody>
      </p:sp>
      <p:sp>
        <p:nvSpPr>
          <p:cNvPr id="5" name="Footer Placeholder 4">
            <a:extLst>
              <a:ext uri="{FF2B5EF4-FFF2-40B4-BE49-F238E27FC236}">
                <a16:creationId xmlns:a16="http://schemas.microsoft.com/office/drawing/2014/main" id="{581737DB-4A3B-4E5A-B2BA-F13BFAB8A153}"/>
              </a:ext>
            </a:extLst>
          </p:cNvPr>
          <p:cNvSpPr>
            <a:spLocks noGrp="1"/>
          </p:cNvSpPr>
          <p:nvPr>
            <p:ph type="ftr" sz="quarter" idx="11"/>
          </p:nvPr>
        </p:nvSpPr>
        <p:spPr>
          <a:xfrm>
            <a:off x="1882587" y="6356350"/>
            <a:ext cx="7355541" cy="365125"/>
          </a:xfrm>
          <a:prstGeom prst="rect">
            <a:avLst/>
          </a:prstGeom>
        </p:spPr>
        <p:txBody>
          <a:bodyPr/>
          <a:lstStyle/>
          <a:p>
            <a:r>
              <a:rPr lang="en-US"/>
              <a:t>COURSE : PHILOSOPHY OF SCIENCE</a:t>
            </a:r>
            <a:endParaRPr lang="en-US" dirty="0"/>
          </a:p>
        </p:txBody>
      </p:sp>
      <p:sp>
        <p:nvSpPr>
          <p:cNvPr id="6" name="Slide Number Placeholder 5">
            <a:extLst>
              <a:ext uri="{FF2B5EF4-FFF2-40B4-BE49-F238E27FC236}">
                <a16:creationId xmlns:a16="http://schemas.microsoft.com/office/drawing/2014/main" id="{F2D92933-165B-428C-9F2E-90A3416A3B39}"/>
              </a:ext>
            </a:extLst>
          </p:cNvPr>
          <p:cNvSpPr>
            <a:spLocks noGrp="1"/>
          </p:cNvSpPr>
          <p:nvPr>
            <p:ph type="sldNum" sz="quarter" idx="12"/>
          </p:nvPr>
        </p:nvSpPr>
        <p:spPr/>
        <p:txBody>
          <a:bodyPr/>
          <a:lstStyle/>
          <a:p>
            <a:fld id="{1FF06463-181E-431C-B1FC-EE1A52AAA484}" type="slidenum">
              <a:rPr lang="en-US" smtClean="0"/>
              <a:pPr/>
              <a:t>‹#›</a:t>
            </a:fld>
            <a:endParaRPr lang="en-US"/>
          </a:p>
        </p:txBody>
      </p:sp>
    </p:spTree>
    <p:extLst>
      <p:ext uri="{BB962C8B-B14F-4D97-AF65-F5344CB8AC3E}">
        <p14:creationId xmlns:p14="http://schemas.microsoft.com/office/powerpoint/2010/main" val="187886601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3625DA-1504-4B52-A5AE-C52B97E1B0A3}"/>
              </a:ext>
            </a:extLst>
          </p:cNvPr>
          <p:cNvSpPr>
            <a:spLocks noGrp="1"/>
          </p:cNvSpPr>
          <p:nvPr>
            <p:ph type="title" orient="vert"/>
          </p:nvPr>
        </p:nvSpPr>
        <p:spPr>
          <a:xfrm>
            <a:off x="8416737" y="365125"/>
            <a:ext cx="183104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977D36-AE8A-407B-A1E1-4BFD898B677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3A4EB-B0C5-4ACD-8DBB-59AF0F72C71E}"/>
              </a:ext>
            </a:extLst>
          </p:cNvPr>
          <p:cNvSpPr>
            <a:spLocks noGrp="1"/>
          </p:cNvSpPr>
          <p:nvPr>
            <p:ph type="dt" sz="half" idx="10"/>
          </p:nvPr>
        </p:nvSpPr>
        <p:spPr/>
        <p:txBody>
          <a:bodyPr/>
          <a:lstStyle/>
          <a:p>
            <a:fld id="{D6022825-600E-4F76-863D-0CA3B6839422}" type="datetime1">
              <a:rPr lang="en-US" smtClean="0"/>
              <a:pPr/>
              <a:t>5/1/2021</a:t>
            </a:fld>
            <a:endParaRPr lang="en-US"/>
          </a:p>
        </p:txBody>
      </p:sp>
      <p:sp>
        <p:nvSpPr>
          <p:cNvPr id="5" name="Footer Placeholder 4">
            <a:extLst>
              <a:ext uri="{FF2B5EF4-FFF2-40B4-BE49-F238E27FC236}">
                <a16:creationId xmlns:a16="http://schemas.microsoft.com/office/drawing/2014/main" id="{500DBE7E-A41F-4783-BD4C-95B5A3170F81}"/>
              </a:ext>
            </a:extLst>
          </p:cNvPr>
          <p:cNvSpPr>
            <a:spLocks noGrp="1"/>
          </p:cNvSpPr>
          <p:nvPr>
            <p:ph type="ftr" sz="quarter" idx="11"/>
          </p:nvPr>
        </p:nvSpPr>
        <p:spPr/>
        <p:txBody>
          <a:bodyPr/>
          <a:lstStyle/>
          <a:p>
            <a:r>
              <a:rPr lang="en-US"/>
              <a:t>COURSE : PHILOSOPHY OF SCIENCE</a:t>
            </a:r>
          </a:p>
        </p:txBody>
      </p:sp>
      <p:sp>
        <p:nvSpPr>
          <p:cNvPr id="6" name="Slide Number Placeholder 5">
            <a:extLst>
              <a:ext uri="{FF2B5EF4-FFF2-40B4-BE49-F238E27FC236}">
                <a16:creationId xmlns:a16="http://schemas.microsoft.com/office/drawing/2014/main" id="{0F8574F2-C7AB-44DE-80FD-2878A8C8E5A9}"/>
              </a:ext>
            </a:extLst>
          </p:cNvPr>
          <p:cNvSpPr>
            <a:spLocks noGrp="1"/>
          </p:cNvSpPr>
          <p:nvPr>
            <p:ph type="sldNum" sz="quarter" idx="12"/>
          </p:nvPr>
        </p:nvSpPr>
        <p:spPr/>
        <p:txBody>
          <a:bodyPr/>
          <a:lstStyle/>
          <a:p>
            <a:fld id="{1FF06463-181E-431C-B1FC-EE1A52AAA484}" type="slidenum">
              <a:rPr lang="en-US" smtClean="0"/>
              <a:pPr/>
              <a:t>‹#›</a:t>
            </a:fld>
            <a:endParaRPr lang="en-US"/>
          </a:p>
        </p:txBody>
      </p:sp>
    </p:spTree>
    <p:extLst>
      <p:ext uri="{BB962C8B-B14F-4D97-AF65-F5344CB8AC3E}">
        <p14:creationId xmlns:p14="http://schemas.microsoft.com/office/powerpoint/2010/main" val="399658595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7CB9-989B-4C85-84F4-50A200E484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003F74-095B-4240-81BB-44E3762739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4D75E-FC7D-48D3-9D8C-D4669275ECD9}"/>
              </a:ext>
            </a:extLst>
          </p:cNvPr>
          <p:cNvSpPr>
            <a:spLocks noGrp="1"/>
          </p:cNvSpPr>
          <p:nvPr>
            <p:ph type="dt" sz="half" idx="10"/>
          </p:nvPr>
        </p:nvSpPr>
        <p:spPr>
          <a:xfrm>
            <a:off x="838200" y="6356350"/>
            <a:ext cx="1004047" cy="365125"/>
          </a:xfrm>
        </p:spPr>
        <p:txBody>
          <a:bodyPr/>
          <a:lstStyle/>
          <a:p>
            <a:fld id="{27025086-EE80-4516-8FF2-D8EF2AB4646C}" type="datetime1">
              <a:rPr lang="en-US" smtClean="0"/>
              <a:pPr/>
              <a:t>5/1/2021</a:t>
            </a:fld>
            <a:endParaRPr lang="en-US"/>
          </a:p>
        </p:txBody>
      </p:sp>
      <p:sp>
        <p:nvSpPr>
          <p:cNvPr id="5" name="Footer Placeholder 4">
            <a:extLst>
              <a:ext uri="{FF2B5EF4-FFF2-40B4-BE49-F238E27FC236}">
                <a16:creationId xmlns:a16="http://schemas.microsoft.com/office/drawing/2014/main" id="{D3B33DCA-CFFE-4527-AC91-682D6B8A2FD5}"/>
              </a:ext>
            </a:extLst>
          </p:cNvPr>
          <p:cNvSpPr>
            <a:spLocks noGrp="1"/>
          </p:cNvSpPr>
          <p:nvPr>
            <p:ph type="ftr" sz="quarter" idx="11"/>
          </p:nvPr>
        </p:nvSpPr>
        <p:spPr>
          <a:xfrm>
            <a:off x="1963271" y="6356350"/>
            <a:ext cx="7207623" cy="365125"/>
          </a:xfrm>
        </p:spPr>
        <p:txBody>
          <a:bodyPr/>
          <a:lstStyle/>
          <a:p>
            <a:r>
              <a:rPr lang="en-US"/>
              <a:t>COURSE : PHILOSOPHY OF SCIENCE</a:t>
            </a:r>
            <a:endParaRPr lang="en-US" dirty="0"/>
          </a:p>
        </p:txBody>
      </p:sp>
      <p:sp>
        <p:nvSpPr>
          <p:cNvPr id="6" name="Slide Number Placeholder 5">
            <a:extLst>
              <a:ext uri="{FF2B5EF4-FFF2-40B4-BE49-F238E27FC236}">
                <a16:creationId xmlns:a16="http://schemas.microsoft.com/office/drawing/2014/main" id="{0B62D0E7-17E3-4160-9794-5AC923FF63B4}"/>
              </a:ext>
            </a:extLst>
          </p:cNvPr>
          <p:cNvSpPr>
            <a:spLocks noGrp="1"/>
          </p:cNvSpPr>
          <p:nvPr>
            <p:ph type="sldNum" sz="quarter" idx="12"/>
          </p:nvPr>
        </p:nvSpPr>
        <p:spPr>
          <a:xfrm>
            <a:off x="9278470" y="6356350"/>
            <a:ext cx="672353" cy="365125"/>
          </a:xfrm>
        </p:spPr>
        <p:txBody>
          <a:bodyPr/>
          <a:lstStyle/>
          <a:p>
            <a:fld id="{1FF06463-181E-431C-B1FC-EE1A52AAA484}" type="slidenum">
              <a:rPr lang="en-US" smtClean="0"/>
              <a:pPr/>
              <a:t>‹#›</a:t>
            </a:fld>
            <a:endParaRPr lang="en-US"/>
          </a:p>
        </p:txBody>
      </p:sp>
    </p:spTree>
    <p:extLst>
      <p:ext uri="{BB962C8B-B14F-4D97-AF65-F5344CB8AC3E}">
        <p14:creationId xmlns:p14="http://schemas.microsoft.com/office/powerpoint/2010/main" val="153510353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02050-D482-49D1-BD05-D349C37A1AD0}"/>
              </a:ext>
            </a:extLst>
          </p:cNvPr>
          <p:cNvSpPr>
            <a:spLocks noGrp="1"/>
          </p:cNvSpPr>
          <p:nvPr>
            <p:ph type="title"/>
          </p:nvPr>
        </p:nvSpPr>
        <p:spPr>
          <a:xfrm>
            <a:off x="831850" y="2052831"/>
            <a:ext cx="10515600" cy="2509644"/>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1A0857-5736-4752-AAA8-B96076237BA6}"/>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B239B3-958C-45FE-96A6-29BBD23F170A}"/>
              </a:ext>
            </a:extLst>
          </p:cNvPr>
          <p:cNvSpPr>
            <a:spLocks noGrp="1"/>
          </p:cNvSpPr>
          <p:nvPr>
            <p:ph type="dt" sz="half" idx="10"/>
          </p:nvPr>
        </p:nvSpPr>
        <p:spPr>
          <a:xfrm>
            <a:off x="838200" y="6356350"/>
            <a:ext cx="936812" cy="365125"/>
          </a:xfrm>
        </p:spPr>
        <p:txBody>
          <a:bodyPr/>
          <a:lstStyle/>
          <a:p>
            <a:fld id="{ABF87574-7E6F-4177-8266-A519BF51321C}" type="datetime1">
              <a:rPr lang="en-US" smtClean="0"/>
              <a:pPr/>
              <a:t>5/1/2021</a:t>
            </a:fld>
            <a:endParaRPr lang="en-US"/>
          </a:p>
        </p:txBody>
      </p:sp>
      <p:sp>
        <p:nvSpPr>
          <p:cNvPr id="5" name="Footer Placeholder 4">
            <a:extLst>
              <a:ext uri="{FF2B5EF4-FFF2-40B4-BE49-F238E27FC236}">
                <a16:creationId xmlns:a16="http://schemas.microsoft.com/office/drawing/2014/main" id="{F8BEAFCA-3163-416B-AC02-CF50A335DF54}"/>
              </a:ext>
            </a:extLst>
          </p:cNvPr>
          <p:cNvSpPr>
            <a:spLocks noGrp="1"/>
          </p:cNvSpPr>
          <p:nvPr>
            <p:ph type="ftr" sz="quarter" idx="11"/>
          </p:nvPr>
        </p:nvSpPr>
        <p:spPr>
          <a:xfrm>
            <a:off x="1882587" y="6356350"/>
            <a:ext cx="7422777" cy="365125"/>
          </a:xfrm>
          <a:prstGeom prst="rect">
            <a:avLst/>
          </a:prstGeom>
        </p:spPr>
        <p:txBody>
          <a:bodyPr/>
          <a:lstStyle/>
          <a:p>
            <a:r>
              <a:rPr lang="en-US"/>
              <a:t>COURSE : PHILOSOPHY OF SCIENCE</a:t>
            </a:r>
            <a:endParaRPr lang="en-US" dirty="0"/>
          </a:p>
        </p:txBody>
      </p:sp>
      <p:sp>
        <p:nvSpPr>
          <p:cNvPr id="6" name="Slide Number Placeholder 5">
            <a:extLst>
              <a:ext uri="{FF2B5EF4-FFF2-40B4-BE49-F238E27FC236}">
                <a16:creationId xmlns:a16="http://schemas.microsoft.com/office/drawing/2014/main" id="{A3C4DBC6-CB63-462E-8091-48647747BC46}"/>
              </a:ext>
            </a:extLst>
          </p:cNvPr>
          <p:cNvSpPr>
            <a:spLocks noGrp="1"/>
          </p:cNvSpPr>
          <p:nvPr>
            <p:ph type="sldNum" sz="quarter" idx="12"/>
          </p:nvPr>
        </p:nvSpPr>
        <p:spPr>
          <a:xfrm>
            <a:off x="9439834" y="6356350"/>
            <a:ext cx="510989" cy="365125"/>
          </a:xfrm>
        </p:spPr>
        <p:txBody>
          <a:bodyPr/>
          <a:lstStyle/>
          <a:p>
            <a:fld id="{1FF06463-181E-431C-B1FC-EE1A52AAA484}" type="slidenum">
              <a:rPr lang="en-US" smtClean="0"/>
              <a:pPr/>
              <a:t>‹#›</a:t>
            </a:fld>
            <a:endParaRPr lang="en-US"/>
          </a:p>
        </p:txBody>
      </p:sp>
      <p:sp>
        <p:nvSpPr>
          <p:cNvPr id="7" name="Rectangle 6">
            <a:extLst>
              <a:ext uri="{FF2B5EF4-FFF2-40B4-BE49-F238E27FC236}">
                <a16:creationId xmlns:a16="http://schemas.microsoft.com/office/drawing/2014/main" id="{A0B04163-E6A0-4D7D-B2F9-CE1802F46ADF}"/>
              </a:ext>
            </a:extLst>
          </p:cNvPr>
          <p:cNvSpPr/>
          <p:nvPr userDrawn="1"/>
        </p:nvSpPr>
        <p:spPr>
          <a:xfrm>
            <a:off x="-6350" y="6185204"/>
            <a:ext cx="12192000" cy="75592"/>
          </a:xfrm>
          <a:prstGeom prst="rect">
            <a:avLst/>
          </a:prstGeom>
          <a:gradFill>
            <a:gsLst>
              <a:gs pos="0">
                <a:srgbClr val="7E9A8B">
                  <a:alpha val="85000"/>
                  <a:lumMod val="83000"/>
                </a:srgbClr>
              </a:gs>
              <a:gs pos="70000">
                <a:srgbClr val="023B3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ectangle 7">
            <a:extLst>
              <a:ext uri="{FF2B5EF4-FFF2-40B4-BE49-F238E27FC236}">
                <a16:creationId xmlns:a16="http://schemas.microsoft.com/office/drawing/2014/main" id="{8A5C5FE7-6A27-44D1-93D5-6A7FC1FC0D31}"/>
              </a:ext>
            </a:extLst>
          </p:cNvPr>
          <p:cNvSpPr/>
          <p:nvPr userDrawn="1"/>
        </p:nvSpPr>
        <p:spPr>
          <a:xfrm>
            <a:off x="0" y="490818"/>
            <a:ext cx="12192000"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9" name="Picture 8">
            <a:extLst>
              <a:ext uri="{FF2B5EF4-FFF2-40B4-BE49-F238E27FC236}">
                <a16:creationId xmlns:a16="http://schemas.microsoft.com/office/drawing/2014/main" id="{56F09585-9A05-4FA0-B57D-454CAF7C01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8071" y="566931"/>
            <a:ext cx="1892144" cy="1333674"/>
          </a:xfrm>
          <a:prstGeom prst="rect">
            <a:avLst/>
          </a:prstGeom>
        </p:spPr>
      </p:pic>
      <p:pic>
        <p:nvPicPr>
          <p:cNvPr id="10" name="Picture 9">
            <a:extLst>
              <a:ext uri="{FF2B5EF4-FFF2-40B4-BE49-F238E27FC236}">
                <a16:creationId xmlns:a16="http://schemas.microsoft.com/office/drawing/2014/main" id="{D6D2B49D-A93A-476C-85B6-30601CDB54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0454" y="782528"/>
            <a:ext cx="4753139" cy="1047870"/>
          </a:xfrm>
          <a:prstGeom prst="rect">
            <a:avLst/>
          </a:prstGeom>
        </p:spPr>
      </p:pic>
      <p:sp>
        <p:nvSpPr>
          <p:cNvPr id="11" name="Rectangle 10">
            <a:extLst>
              <a:ext uri="{FF2B5EF4-FFF2-40B4-BE49-F238E27FC236}">
                <a16:creationId xmlns:a16="http://schemas.microsoft.com/office/drawing/2014/main" id="{8D7F02DF-BD00-4CFE-ACE8-0FB98367D34E}"/>
              </a:ext>
            </a:extLst>
          </p:cNvPr>
          <p:cNvSpPr/>
          <p:nvPr userDrawn="1"/>
        </p:nvSpPr>
        <p:spPr>
          <a:xfrm>
            <a:off x="0" y="0"/>
            <a:ext cx="12192000" cy="463830"/>
          </a:xfrm>
          <a:prstGeom prst="rect">
            <a:avLst/>
          </a:prstGeom>
          <a:gradFill>
            <a:gsLst>
              <a:gs pos="0">
                <a:srgbClr val="7E9A8B">
                  <a:alpha val="85000"/>
                  <a:lumMod val="83000"/>
                </a:srgbClr>
              </a:gs>
              <a:gs pos="70000">
                <a:srgbClr val="023B3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Rectangle 11">
            <a:extLst>
              <a:ext uri="{FF2B5EF4-FFF2-40B4-BE49-F238E27FC236}">
                <a16:creationId xmlns:a16="http://schemas.microsoft.com/office/drawing/2014/main" id="{3BD9C60A-4B45-4C09-AF75-29C8AC8702EA}"/>
              </a:ext>
            </a:extLst>
          </p:cNvPr>
          <p:cNvSpPr/>
          <p:nvPr userDrawn="1"/>
        </p:nvSpPr>
        <p:spPr>
          <a:xfrm>
            <a:off x="0" y="56710"/>
            <a:ext cx="12192000" cy="338554"/>
          </a:xfrm>
          <a:prstGeom prst="rect">
            <a:avLst/>
          </a:prstGeom>
        </p:spPr>
        <p:txBody>
          <a:bodyPr wrap="square">
            <a:spAutoFit/>
          </a:bodyPr>
          <a:lstStyle/>
          <a:p>
            <a:pPr algn="ctr"/>
            <a:r>
              <a:rPr lang="en-US" sz="1600" b="1" dirty="0">
                <a:solidFill>
                  <a:schemeClr val="bg1"/>
                </a:solidFill>
                <a:effectLst/>
              </a:rPr>
              <a:t>Integrated Doctoral Program for Environmental Policy, Management and Technology | INTENSE | 586471-EPP-1-2017-1-EE-EPPKA2-CBHE-JP</a:t>
            </a:r>
          </a:p>
        </p:txBody>
      </p:sp>
    </p:spTree>
    <p:extLst>
      <p:ext uri="{BB962C8B-B14F-4D97-AF65-F5344CB8AC3E}">
        <p14:creationId xmlns:p14="http://schemas.microsoft.com/office/powerpoint/2010/main" val="307131092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ADC3-D400-4B04-959C-5D6CB14163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DF7A72-D3A5-4B0D-AFF0-9ED8172C64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596EF8-F7A7-4B09-8B39-908634D3973F}"/>
              </a:ext>
            </a:extLst>
          </p:cNvPr>
          <p:cNvSpPr>
            <a:spLocks noGrp="1"/>
          </p:cNvSpPr>
          <p:nvPr>
            <p:ph sz="half" idx="2"/>
          </p:nvPr>
        </p:nvSpPr>
        <p:spPr>
          <a:xfrm>
            <a:off x="6172200" y="1825625"/>
            <a:ext cx="377862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3E4686-9FBE-4639-AD60-30A404772DEB}"/>
              </a:ext>
            </a:extLst>
          </p:cNvPr>
          <p:cNvSpPr>
            <a:spLocks noGrp="1"/>
          </p:cNvSpPr>
          <p:nvPr>
            <p:ph type="dt" sz="half" idx="10"/>
          </p:nvPr>
        </p:nvSpPr>
        <p:spPr/>
        <p:txBody>
          <a:bodyPr/>
          <a:lstStyle/>
          <a:p>
            <a:fld id="{B809D9AD-A605-4117-8EB0-0D4AB84CC7D6}" type="datetime1">
              <a:rPr lang="en-US" smtClean="0"/>
              <a:pPr/>
              <a:t>5/1/2021</a:t>
            </a:fld>
            <a:endParaRPr lang="en-US"/>
          </a:p>
        </p:txBody>
      </p:sp>
      <p:sp>
        <p:nvSpPr>
          <p:cNvPr id="6" name="Footer Placeholder 5">
            <a:extLst>
              <a:ext uri="{FF2B5EF4-FFF2-40B4-BE49-F238E27FC236}">
                <a16:creationId xmlns:a16="http://schemas.microsoft.com/office/drawing/2014/main" id="{31D3CDC4-DD6C-4616-AEAA-9544CD307A48}"/>
              </a:ext>
            </a:extLst>
          </p:cNvPr>
          <p:cNvSpPr>
            <a:spLocks noGrp="1"/>
          </p:cNvSpPr>
          <p:nvPr>
            <p:ph type="ftr" sz="quarter" idx="11"/>
          </p:nvPr>
        </p:nvSpPr>
        <p:spPr/>
        <p:txBody>
          <a:bodyPr/>
          <a:lstStyle/>
          <a:p>
            <a:r>
              <a:rPr lang="en-US"/>
              <a:t>COURSE : PHILOSOPHY OF SCIENCE</a:t>
            </a:r>
            <a:endParaRPr lang="en-US" dirty="0"/>
          </a:p>
        </p:txBody>
      </p:sp>
      <p:sp>
        <p:nvSpPr>
          <p:cNvPr id="7" name="Slide Number Placeholder 6">
            <a:extLst>
              <a:ext uri="{FF2B5EF4-FFF2-40B4-BE49-F238E27FC236}">
                <a16:creationId xmlns:a16="http://schemas.microsoft.com/office/drawing/2014/main" id="{6B0AFF39-3B21-42F4-B989-046ECDF4C94A}"/>
              </a:ext>
            </a:extLst>
          </p:cNvPr>
          <p:cNvSpPr>
            <a:spLocks noGrp="1"/>
          </p:cNvSpPr>
          <p:nvPr>
            <p:ph type="sldNum" sz="quarter" idx="12"/>
          </p:nvPr>
        </p:nvSpPr>
        <p:spPr/>
        <p:txBody>
          <a:bodyPr/>
          <a:lstStyle/>
          <a:p>
            <a:fld id="{1FF06463-181E-431C-B1FC-EE1A52AAA484}" type="slidenum">
              <a:rPr lang="en-US" smtClean="0"/>
              <a:pPr/>
              <a:t>‹#›</a:t>
            </a:fld>
            <a:endParaRPr lang="en-US"/>
          </a:p>
        </p:txBody>
      </p:sp>
    </p:spTree>
    <p:extLst>
      <p:ext uri="{BB962C8B-B14F-4D97-AF65-F5344CB8AC3E}">
        <p14:creationId xmlns:p14="http://schemas.microsoft.com/office/powerpoint/2010/main" val="20986003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AE2FE-BF2E-4D5E-9B37-5BE417C4F7B5}"/>
              </a:ext>
            </a:extLst>
          </p:cNvPr>
          <p:cNvSpPr>
            <a:spLocks noGrp="1"/>
          </p:cNvSpPr>
          <p:nvPr>
            <p:ph type="title"/>
          </p:nvPr>
        </p:nvSpPr>
        <p:spPr>
          <a:xfrm>
            <a:off x="839788" y="365125"/>
            <a:ext cx="911103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EC5249-0AEA-4DD8-AB58-A8BC4850C3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243E25-36EF-459B-B52C-E89E259EFEB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586318-E0DD-42D6-8A9B-64FEB47C79D0}"/>
              </a:ext>
            </a:extLst>
          </p:cNvPr>
          <p:cNvSpPr>
            <a:spLocks noGrp="1"/>
          </p:cNvSpPr>
          <p:nvPr>
            <p:ph type="body" sz="quarter" idx="3"/>
          </p:nvPr>
        </p:nvSpPr>
        <p:spPr>
          <a:xfrm>
            <a:off x="6172200" y="1681163"/>
            <a:ext cx="377862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70EC13-F025-491B-B0E8-EAE0A1E30573}"/>
              </a:ext>
            </a:extLst>
          </p:cNvPr>
          <p:cNvSpPr>
            <a:spLocks noGrp="1"/>
          </p:cNvSpPr>
          <p:nvPr>
            <p:ph sz="quarter" idx="4"/>
          </p:nvPr>
        </p:nvSpPr>
        <p:spPr>
          <a:xfrm>
            <a:off x="6172200" y="2505075"/>
            <a:ext cx="377862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685B2D-84FE-4FD2-82EF-78A34972E8DE}"/>
              </a:ext>
            </a:extLst>
          </p:cNvPr>
          <p:cNvSpPr>
            <a:spLocks noGrp="1"/>
          </p:cNvSpPr>
          <p:nvPr>
            <p:ph type="dt" sz="half" idx="10"/>
          </p:nvPr>
        </p:nvSpPr>
        <p:spPr/>
        <p:txBody>
          <a:bodyPr/>
          <a:lstStyle/>
          <a:p>
            <a:fld id="{A60C0B71-DA22-4703-ABAC-0FCD47F084C7}" type="datetime1">
              <a:rPr lang="en-US" smtClean="0"/>
              <a:pPr/>
              <a:t>5/1/2021</a:t>
            </a:fld>
            <a:endParaRPr lang="en-US"/>
          </a:p>
        </p:txBody>
      </p:sp>
      <p:sp>
        <p:nvSpPr>
          <p:cNvPr id="8" name="Footer Placeholder 7">
            <a:extLst>
              <a:ext uri="{FF2B5EF4-FFF2-40B4-BE49-F238E27FC236}">
                <a16:creationId xmlns:a16="http://schemas.microsoft.com/office/drawing/2014/main" id="{FA0925B8-0663-4F25-B50A-5CD82117EAA6}"/>
              </a:ext>
            </a:extLst>
          </p:cNvPr>
          <p:cNvSpPr>
            <a:spLocks noGrp="1"/>
          </p:cNvSpPr>
          <p:nvPr>
            <p:ph type="ftr" sz="quarter" idx="11"/>
          </p:nvPr>
        </p:nvSpPr>
        <p:spPr/>
        <p:txBody>
          <a:bodyPr/>
          <a:lstStyle/>
          <a:p>
            <a:r>
              <a:rPr lang="en-US"/>
              <a:t>COURSE : PHILOSOPHY OF SCIENCE</a:t>
            </a:r>
            <a:endParaRPr lang="en-US" dirty="0"/>
          </a:p>
        </p:txBody>
      </p:sp>
      <p:sp>
        <p:nvSpPr>
          <p:cNvPr id="9" name="Slide Number Placeholder 8">
            <a:extLst>
              <a:ext uri="{FF2B5EF4-FFF2-40B4-BE49-F238E27FC236}">
                <a16:creationId xmlns:a16="http://schemas.microsoft.com/office/drawing/2014/main" id="{5BD27C35-9D02-4541-8C30-5BE1AFDAF2C0}"/>
              </a:ext>
            </a:extLst>
          </p:cNvPr>
          <p:cNvSpPr>
            <a:spLocks noGrp="1"/>
          </p:cNvSpPr>
          <p:nvPr>
            <p:ph type="sldNum" sz="quarter" idx="12"/>
          </p:nvPr>
        </p:nvSpPr>
        <p:spPr/>
        <p:txBody>
          <a:bodyPr/>
          <a:lstStyle/>
          <a:p>
            <a:fld id="{1FF06463-181E-431C-B1FC-EE1A52AAA484}" type="slidenum">
              <a:rPr lang="en-US" smtClean="0"/>
              <a:pPr/>
              <a:t>‹#›</a:t>
            </a:fld>
            <a:endParaRPr lang="en-US"/>
          </a:p>
        </p:txBody>
      </p:sp>
    </p:spTree>
    <p:extLst>
      <p:ext uri="{BB962C8B-B14F-4D97-AF65-F5344CB8AC3E}">
        <p14:creationId xmlns:p14="http://schemas.microsoft.com/office/powerpoint/2010/main" val="180726282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5B1A-9241-475E-8A80-2ABEBADC96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07B945-320E-4913-9D1C-676087EFEFB2}"/>
              </a:ext>
            </a:extLst>
          </p:cNvPr>
          <p:cNvSpPr>
            <a:spLocks noGrp="1"/>
          </p:cNvSpPr>
          <p:nvPr>
            <p:ph type="dt" sz="half" idx="10"/>
          </p:nvPr>
        </p:nvSpPr>
        <p:spPr/>
        <p:txBody>
          <a:bodyPr/>
          <a:lstStyle/>
          <a:p>
            <a:fld id="{000C4A26-1725-4F9C-9CFD-A19829749F39}" type="datetime1">
              <a:rPr lang="en-US" smtClean="0"/>
              <a:pPr/>
              <a:t>5/1/2021</a:t>
            </a:fld>
            <a:endParaRPr lang="en-US"/>
          </a:p>
        </p:txBody>
      </p:sp>
      <p:sp>
        <p:nvSpPr>
          <p:cNvPr id="4" name="Footer Placeholder 3">
            <a:extLst>
              <a:ext uri="{FF2B5EF4-FFF2-40B4-BE49-F238E27FC236}">
                <a16:creationId xmlns:a16="http://schemas.microsoft.com/office/drawing/2014/main" id="{87FC8795-94F9-41FD-9CBC-8839D596DE84}"/>
              </a:ext>
            </a:extLst>
          </p:cNvPr>
          <p:cNvSpPr>
            <a:spLocks noGrp="1"/>
          </p:cNvSpPr>
          <p:nvPr>
            <p:ph type="ftr" sz="quarter" idx="11"/>
          </p:nvPr>
        </p:nvSpPr>
        <p:spPr/>
        <p:txBody>
          <a:bodyPr/>
          <a:lstStyle/>
          <a:p>
            <a:r>
              <a:rPr lang="en-US"/>
              <a:t>COURSE : PHILOSOPHY OF SCIENCE</a:t>
            </a:r>
            <a:endParaRPr lang="en-US" dirty="0"/>
          </a:p>
        </p:txBody>
      </p:sp>
      <p:sp>
        <p:nvSpPr>
          <p:cNvPr id="5" name="Slide Number Placeholder 4">
            <a:extLst>
              <a:ext uri="{FF2B5EF4-FFF2-40B4-BE49-F238E27FC236}">
                <a16:creationId xmlns:a16="http://schemas.microsoft.com/office/drawing/2014/main" id="{7B875AD4-7639-4362-8E60-0EC4E607A8AC}"/>
              </a:ext>
            </a:extLst>
          </p:cNvPr>
          <p:cNvSpPr>
            <a:spLocks noGrp="1"/>
          </p:cNvSpPr>
          <p:nvPr>
            <p:ph type="sldNum" sz="quarter" idx="12"/>
          </p:nvPr>
        </p:nvSpPr>
        <p:spPr/>
        <p:txBody>
          <a:bodyPr/>
          <a:lstStyle/>
          <a:p>
            <a:fld id="{1FF06463-181E-431C-B1FC-EE1A52AAA484}" type="slidenum">
              <a:rPr lang="en-US" smtClean="0"/>
              <a:pPr/>
              <a:t>‹#›</a:t>
            </a:fld>
            <a:endParaRPr lang="en-US"/>
          </a:p>
        </p:txBody>
      </p:sp>
    </p:spTree>
    <p:extLst>
      <p:ext uri="{BB962C8B-B14F-4D97-AF65-F5344CB8AC3E}">
        <p14:creationId xmlns:p14="http://schemas.microsoft.com/office/powerpoint/2010/main" val="428948987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8FC83-8208-4C80-8E2B-2E9681050235}"/>
              </a:ext>
            </a:extLst>
          </p:cNvPr>
          <p:cNvSpPr>
            <a:spLocks noGrp="1"/>
          </p:cNvSpPr>
          <p:nvPr>
            <p:ph type="dt" sz="half" idx="10"/>
          </p:nvPr>
        </p:nvSpPr>
        <p:spPr/>
        <p:txBody>
          <a:bodyPr/>
          <a:lstStyle/>
          <a:p>
            <a:fld id="{1ADB1661-5324-4987-A8F2-58A7C0A93720}" type="datetime1">
              <a:rPr lang="en-US" smtClean="0"/>
              <a:pPr/>
              <a:t>5/1/2021</a:t>
            </a:fld>
            <a:endParaRPr lang="en-US"/>
          </a:p>
        </p:txBody>
      </p:sp>
      <p:sp>
        <p:nvSpPr>
          <p:cNvPr id="3" name="Footer Placeholder 2">
            <a:extLst>
              <a:ext uri="{FF2B5EF4-FFF2-40B4-BE49-F238E27FC236}">
                <a16:creationId xmlns:a16="http://schemas.microsoft.com/office/drawing/2014/main" id="{3103D114-AA93-4C95-9109-81F8701BF862}"/>
              </a:ext>
            </a:extLst>
          </p:cNvPr>
          <p:cNvSpPr>
            <a:spLocks noGrp="1"/>
          </p:cNvSpPr>
          <p:nvPr>
            <p:ph type="ftr" sz="quarter" idx="11"/>
          </p:nvPr>
        </p:nvSpPr>
        <p:spPr/>
        <p:txBody>
          <a:bodyPr/>
          <a:lstStyle/>
          <a:p>
            <a:r>
              <a:rPr lang="en-US"/>
              <a:t>COURSE : PHILOSOPHY OF SCIENCE</a:t>
            </a:r>
          </a:p>
        </p:txBody>
      </p:sp>
      <p:sp>
        <p:nvSpPr>
          <p:cNvPr id="4" name="Slide Number Placeholder 3">
            <a:extLst>
              <a:ext uri="{FF2B5EF4-FFF2-40B4-BE49-F238E27FC236}">
                <a16:creationId xmlns:a16="http://schemas.microsoft.com/office/drawing/2014/main" id="{EDA08D57-4B8A-449A-8018-5F5BDAD2B2A7}"/>
              </a:ext>
            </a:extLst>
          </p:cNvPr>
          <p:cNvSpPr>
            <a:spLocks noGrp="1"/>
          </p:cNvSpPr>
          <p:nvPr>
            <p:ph type="sldNum" sz="quarter" idx="12"/>
          </p:nvPr>
        </p:nvSpPr>
        <p:spPr/>
        <p:txBody>
          <a:bodyPr/>
          <a:lstStyle/>
          <a:p>
            <a:fld id="{1FF06463-181E-431C-B1FC-EE1A52AAA484}" type="slidenum">
              <a:rPr lang="en-US" smtClean="0"/>
              <a:pPr/>
              <a:t>‹#›</a:t>
            </a:fld>
            <a:endParaRPr lang="en-US"/>
          </a:p>
        </p:txBody>
      </p:sp>
    </p:spTree>
    <p:extLst>
      <p:ext uri="{BB962C8B-B14F-4D97-AF65-F5344CB8AC3E}">
        <p14:creationId xmlns:p14="http://schemas.microsoft.com/office/powerpoint/2010/main" val="68394580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7A74A-03A3-47DD-9375-A5B06E6B42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770D2-EB9C-4268-B5BB-009476846234}"/>
              </a:ext>
            </a:extLst>
          </p:cNvPr>
          <p:cNvSpPr>
            <a:spLocks noGrp="1"/>
          </p:cNvSpPr>
          <p:nvPr>
            <p:ph idx="1"/>
          </p:nvPr>
        </p:nvSpPr>
        <p:spPr>
          <a:xfrm>
            <a:off x="5183188" y="987425"/>
            <a:ext cx="476763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D6E865-8475-4A67-AE50-0C9F683FE2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D21531-2864-4311-81E9-F1551CD4DF91}"/>
              </a:ext>
            </a:extLst>
          </p:cNvPr>
          <p:cNvSpPr>
            <a:spLocks noGrp="1"/>
          </p:cNvSpPr>
          <p:nvPr>
            <p:ph type="dt" sz="half" idx="10"/>
          </p:nvPr>
        </p:nvSpPr>
        <p:spPr/>
        <p:txBody>
          <a:bodyPr/>
          <a:lstStyle/>
          <a:p>
            <a:fld id="{F0E2CB30-3C70-4D7C-8101-B7715AE1B9CE}" type="datetime1">
              <a:rPr lang="en-US" smtClean="0"/>
              <a:pPr/>
              <a:t>5/1/2021</a:t>
            </a:fld>
            <a:endParaRPr lang="en-US"/>
          </a:p>
        </p:txBody>
      </p:sp>
      <p:sp>
        <p:nvSpPr>
          <p:cNvPr id="6" name="Footer Placeholder 5">
            <a:extLst>
              <a:ext uri="{FF2B5EF4-FFF2-40B4-BE49-F238E27FC236}">
                <a16:creationId xmlns:a16="http://schemas.microsoft.com/office/drawing/2014/main" id="{84D62A4F-F9A7-46EB-8823-2EE731235337}"/>
              </a:ext>
            </a:extLst>
          </p:cNvPr>
          <p:cNvSpPr>
            <a:spLocks noGrp="1"/>
          </p:cNvSpPr>
          <p:nvPr>
            <p:ph type="ftr" sz="quarter" idx="11"/>
          </p:nvPr>
        </p:nvSpPr>
        <p:spPr/>
        <p:txBody>
          <a:bodyPr/>
          <a:lstStyle/>
          <a:p>
            <a:r>
              <a:rPr lang="en-US"/>
              <a:t>COURSE : PHILOSOPHY OF SCIENCE</a:t>
            </a:r>
            <a:endParaRPr lang="en-US" dirty="0"/>
          </a:p>
        </p:txBody>
      </p:sp>
      <p:sp>
        <p:nvSpPr>
          <p:cNvPr id="7" name="Slide Number Placeholder 6">
            <a:extLst>
              <a:ext uri="{FF2B5EF4-FFF2-40B4-BE49-F238E27FC236}">
                <a16:creationId xmlns:a16="http://schemas.microsoft.com/office/drawing/2014/main" id="{F452C445-B90B-47A3-BAFD-1304089062E1}"/>
              </a:ext>
            </a:extLst>
          </p:cNvPr>
          <p:cNvSpPr>
            <a:spLocks noGrp="1"/>
          </p:cNvSpPr>
          <p:nvPr>
            <p:ph type="sldNum" sz="quarter" idx="12"/>
          </p:nvPr>
        </p:nvSpPr>
        <p:spPr/>
        <p:txBody>
          <a:bodyPr/>
          <a:lstStyle/>
          <a:p>
            <a:fld id="{1FF06463-181E-431C-B1FC-EE1A52AAA484}" type="slidenum">
              <a:rPr lang="en-US" smtClean="0"/>
              <a:pPr/>
              <a:t>‹#›</a:t>
            </a:fld>
            <a:endParaRPr lang="en-US"/>
          </a:p>
        </p:txBody>
      </p:sp>
    </p:spTree>
    <p:extLst>
      <p:ext uri="{BB962C8B-B14F-4D97-AF65-F5344CB8AC3E}">
        <p14:creationId xmlns:p14="http://schemas.microsoft.com/office/powerpoint/2010/main" val="201524196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8D807-24B0-4A60-B89D-34AAF46E3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8DAB3A-8175-4672-A7F2-070518E0BAFD}"/>
              </a:ext>
            </a:extLst>
          </p:cNvPr>
          <p:cNvSpPr>
            <a:spLocks noGrp="1"/>
          </p:cNvSpPr>
          <p:nvPr>
            <p:ph type="pic" idx="1"/>
          </p:nvPr>
        </p:nvSpPr>
        <p:spPr>
          <a:xfrm>
            <a:off x="5183188" y="987425"/>
            <a:ext cx="476763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860C3D-FF5E-46DE-A82E-5A5BC5FF4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EE7905-26DD-4B6D-8476-9F1ECADF2FB1}"/>
              </a:ext>
            </a:extLst>
          </p:cNvPr>
          <p:cNvSpPr>
            <a:spLocks noGrp="1"/>
          </p:cNvSpPr>
          <p:nvPr>
            <p:ph type="dt" sz="half" idx="10"/>
          </p:nvPr>
        </p:nvSpPr>
        <p:spPr/>
        <p:txBody>
          <a:bodyPr/>
          <a:lstStyle/>
          <a:p>
            <a:fld id="{256A79BE-F2A1-458C-A114-C5ED6143DB3A}" type="datetime1">
              <a:rPr lang="en-US" smtClean="0"/>
              <a:pPr/>
              <a:t>5/1/2021</a:t>
            </a:fld>
            <a:endParaRPr lang="en-US"/>
          </a:p>
        </p:txBody>
      </p:sp>
      <p:sp>
        <p:nvSpPr>
          <p:cNvPr id="6" name="Footer Placeholder 5">
            <a:extLst>
              <a:ext uri="{FF2B5EF4-FFF2-40B4-BE49-F238E27FC236}">
                <a16:creationId xmlns:a16="http://schemas.microsoft.com/office/drawing/2014/main" id="{B15A340B-865C-4A02-9D0E-B7BE4B608BDB}"/>
              </a:ext>
            </a:extLst>
          </p:cNvPr>
          <p:cNvSpPr>
            <a:spLocks noGrp="1"/>
          </p:cNvSpPr>
          <p:nvPr>
            <p:ph type="ftr" sz="quarter" idx="11"/>
          </p:nvPr>
        </p:nvSpPr>
        <p:spPr>
          <a:xfrm>
            <a:off x="1896035" y="6356350"/>
            <a:ext cx="7301753" cy="365125"/>
          </a:xfrm>
          <a:prstGeom prst="rect">
            <a:avLst/>
          </a:prstGeom>
        </p:spPr>
        <p:txBody>
          <a:bodyPr/>
          <a:lstStyle/>
          <a:p>
            <a:r>
              <a:rPr lang="en-US"/>
              <a:t>COURSE : PHILOSOPHY OF SCIENCE</a:t>
            </a:r>
          </a:p>
        </p:txBody>
      </p:sp>
      <p:sp>
        <p:nvSpPr>
          <p:cNvPr id="7" name="Slide Number Placeholder 6">
            <a:extLst>
              <a:ext uri="{FF2B5EF4-FFF2-40B4-BE49-F238E27FC236}">
                <a16:creationId xmlns:a16="http://schemas.microsoft.com/office/drawing/2014/main" id="{F7AC0ADB-4F0F-4899-8087-519B57C6C23C}"/>
              </a:ext>
            </a:extLst>
          </p:cNvPr>
          <p:cNvSpPr>
            <a:spLocks noGrp="1"/>
          </p:cNvSpPr>
          <p:nvPr>
            <p:ph type="sldNum" sz="quarter" idx="12"/>
          </p:nvPr>
        </p:nvSpPr>
        <p:spPr/>
        <p:txBody>
          <a:bodyPr/>
          <a:lstStyle/>
          <a:p>
            <a:fld id="{1FF06463-181E-431C-B1FC-EE1A52AAA484}" type="slidenum">
              <a:rPr lang="en-US" smtClean="0"/>
              <a:pPr/>
              <a:t>‹#›</a:t>
            </a:fld>
            <a:endParaRPr lang="en-US"/>
          </a:p>
        </p:txBody>
      </p:sp>
      <p:sp>
        <p:nvSpPr>
          <p:cNvPr id="8" name="Rectangle 7">
            <a:extLst>
              <a:ext uri="{FF2B5EF4-FFF2-40B4-BE49-F238E27FC236}">
                <a16:creationId xmlns:a16="http://schemas.microsoft.com/office/drawing/2014/main" id="{7D8815B6-C2B0-40FB-9A23-E441E98A516C}"/>
              </a:ext>
            </a:extLst>
          </p:cNvPr>
          <p:cNvSpPr/>
          <p:nvPr userDrawn="1"/>
        </p:nvSpPr>
        <p:spPr>
          <a:xfrm>
            <a:off x="0" y="6228860"/>
            <a:ext cx="12192000" cy="75592"/>
          </a:xfrm>
          <a:prstGeom prst="rect">
            <a:avLst/>
          </a:prstGeom>
          <a:gradFill>
            <a:gsLst>
              <a:gs pos="0">
                <a:srgbClr val="7E9A8B">
                  <a:alpha val="85000"/>
                  <a:lumMod val="83000"/>
                </a:srgbClr>
              </a:gs>
              <a:gs pos="70000">
                <a:srgbClr val="023B3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44575769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18716F-9854-4D8B-ADFD-7AEAD1945C94}"/>
              </a:ext>
            </a:extLst>
          </p:cNvPr>
          <p:cNvSpPr>
            <a:spLocks noGrp="1"/>
          </p:cNvSpPr>
          <p:nvPr>
            <p:ph type="title"/>
          </p:nvPr>
        </p:nvSpPr>
        <p:spPr>
          <a:xfrm>
            <a:off x="838200" y="365125"/>
            <a:ext cx="911262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E073C4-4030-401F-926A-9B2F83B243AE}"/>
              </a:ext>
            </a:extLst>
          </p:cNvPr>
          <p:cNvSpPr>
            <a:spLocks noGrp="1"/>
          </p:cNvSpPr>
          <p:nvPr>
            <p:ph type="body" idx="1"/>
          </p:nvPr>
        </p:nvSpPr>
        <p:spPr>
          <a:xfrm>
            <a:off x="838200" y="1825625"/>
            <a:ext cx="9112624"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8B043A-F36F-459B-949F-262193484083}"/>
              </a:ext>
            </a:extLst>
          </p:cNvPr>
          <p:cNvSpPr>
            <a:spLocks noGrp="1"/>
          </p:cNvSpPr>
          <p:nvPr>
            <p:ph type="dt" sz="half" idx="2"/>
          </p:nvPr>
        </p:nvSpPr>
        <p:spPr>
          <a:xfrm>
            <a:off x="838200" y="6356350"/>
            <a:ext cx="936812" cy="365125"/>
          </a:xfrm>
          <a:prstGeom prst="rect">
            <a:avLst/>
          </a:prstGeom>
        </p:spPr>
        <p:txBody>
          <a:bodyPr vert="horz" lIns="91440" tIns="45720" rIns="91440" bIns="45720" rtlCol="0" anchor="ctr"/>
          <a:lstStyle>
            <a:lvl1pPr algn="l">
              <a:defRPr sz="1200">
                <a:solidFill>
                  <a:schemeClr val="tx1"/>
                </a:solidFill>
              </a:defRPr>
            </a:lvl1pPr>
          </a:lstStyle>
          <a:p>
            <a:fld id="{06073A8A-026D-44FC-A1BA-CE275BA88AF4}" type="datetime1">
              <a:rPr lang="en-US" smtClean="0"/>
              <a:pPr/>
              <a:t>5/1/2021</a:t>
            </a:fld>
            <a:endParaRPr lang="en-US" dirty="0"/>
          </a:p>
        </p:txBody>
      </p:sp>
      <p:sp>
        <p:nvSpPr>
          <p:cNvPr id="5" name="Footer Placeholder 4">
            <a:extLst>
              <a:ext uri="{FF2B5EF4-FFF2-40B4-BE49-F238E27FC236}">
                <a16:creationId xmlns:a16="http://schemas.microsoft.com/office/drawing/2014/main" id="{4FC6931C-0E34-4411-90C5-2F87BF3C4E54}"/>
              </a:ext>
            </a:extLst>
          </p:cNvPr>
          <p:cNvSpPr>
            <a:spLocks noGrp="1"/>
          </p:cNvSpPr>
          <p:nvPr>
            <p:ph type="ftr" sz="quarter" idx="3"/>
          </p:nvPr>
        </p:nvSpPr>
        <p:spPr>
          <a:xfrm>
            <a:off x="1869141" y="6356350"/>
            <a:ext cx="7355541" cy="365125"/>
          </a:xfrm>
          <a:prstGeom prst="rect">
            <a:avLst/>
          </a:prstGeom>
        </p:spPr>
        <p:txBody>
          <a:bodyPr vert="horz" lIns="91440" tIns="45720" rIns="91440" bIns="45720" rtlCol="0" anchor="ctr"/>
          <a:lstStyle>
            <a:lvl1pPr algn="ctr">
              <a:defRPr sz="800">
                <a:solidFill>
                  <a:schemeClr val="tx1"/>
                </a:solidFill>
              </a:defRPr>
            </a:lvl1pPr>
          </a:lstStyle>
          <a:p>
            <a:r>
              <a:rPr lang="en-US"/>
              <a:t>COURSE : PHILOSOPHY OF SCIENCE</a:t>
            </a:r>
            <a:endParaRPr lang="en-US" dirty="0"/>
          </a:p>
        </p:txBody>
      </p:sp>
      <p:sp>
        <p:nvSpPr>
          <p:cNvPr id="6" name="Slide Number Placeholder 5">
            <a:extLst>
              <a:ext uri="{FF2B5EF4-FFF2-40B4-BE49-F238E27FC236}">
                <a16:creationId xmlns:a16="http://schemas.microsoft.com/office/drawing/2014/main" id="{003F917D-1C18-41F3-A599-CD8274C77679}"/>
              </a:ext>
            </a:extLst>
          </p:cNvPr>
          <p:cNvSpPr>
            <a:spLocks noGrp="1"/>
          </p:cNvSpPr>
          <p:nvPr>
            <p:ph type="sldNum" sz="quarter" idx="4"/>
          </p:nvPr>
        </p:nvSpPr>
        <p:spPr>
          <a:xfrm>
            <a:off x="9332258" y="6356350"/>
            <a:ext cx="618565" cy="365125"/>
          </a:xfrm>
          <a:prstGeom prst="rect">
            <a:avLst/>
          </a:prstGeom>
        </p:spPr>
        <p:txBody>
          <a:bodyPr vert="horz" lIns="91440" tIns="45720" rIns="91440" bIns="45720" rtlCol="0" anchor="ctr"/>
          <a:lstStyle>
            <a:lvl1pPr algn="r">
              <a:defRPr sz="1200">
                <a:solidFill>
                  <a:schemeClr val="tx1"/>
                </a:solidFill>
              </a:defRPr>
            </a:lvl1pPr>
          </a:lstStyle>
          <a:p>
            <a:fld id="{1FF06463-181E-431C-B1FC-EE1A52AAA484}" type="slidenum">
              <a:rPr lang="en-US" smtClean="0"/>
              <a:pPr/>
              <a:t>‹#›</a:t>
            </a:fld>
            <a:endParaRPr lang="en-US" dirty="0"/>
          </a:p>
        </p:txBody>
      </p:sp>
      <p:pic>
        <p:nvPicPr>
          <p:cNvPr id="9" name="Picture 8">
            <a:extLst>
              <a:ext uri="{FF2B5EF4-FFF2-40B4-BE49-F238E27FC236}">
                <a16:creationId xmlns:a16="http://schemas.microsoft.com/office/drawing/2014/main" id="{652E19F5-B98F-4C73-8163-42F1994F030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623028" y="407977"/>
            <a:ext cx="986415" cy="695273"/>
          </a:xfrm>
          <a:prstGeom prst="rect">
            <a:avLst/>
          </a:prstGeom>
        </p:spPr>
      </p:pic>
      <p:pic>
        <p:nvPicPr>
          <p:cNvPr id="10" name="Picture 9">
            <a:extLst>
              <a:ext uri="{FF2B5EF4-FFF2-40B4-BE49-F238E27FC236}">
                <a16:creationId xmlns:a16="http://schemas.microsoft.com/office/drawing/2014/main" id="{D26C19D8-4466-4826-9347-2750868D43B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31545" y="1403757"/>
            <a:ext cx="1369380" cy="301891"/>
          </a:xfrm>
          <a:prstGeom prst="rect">
            <a:avLst/>
          </a:prstGeom>
        </p:spPr>
      </p:pic>
      <p:sp>
        <p:nvSpPr>
          <p:cNvPr id="12" name="Rectangle 11">
            <a:extLst>
              <a:ext uri="{FF2B5EF4-FFF2-40B4-BE49-F238E27FC236}">
                <a16:creationId xmlns:a16="http://schemas.microsoft.com/office/drawing/2014/main" id="{9360C5BF-CC71-4F8B-B577-93801FA24BDD}"/>
              </a:ext>
            </a:extLst>
          </p:cNvPr>
          <p:cNvSpPr/>
          <p:nvPr userDrawn="1"/>
        </p:nvSpPr>
        <p:spPr>
          <a:xfrm>
            <a:off x="0" y="6228860"/>
            <a:ext cx="12192000" cy="75592"/>
          </a:xfrm>
          <a:prstGeom prst="rect">
            <a:avLst/>
          </a:prstGeom>
          <a:gradFill>
            <a:gsLst>
              <a:gs pos="0">
                <a:srgbClr val="7E9A8B">
                  <a:alpha val="85000"/>
                  <a:lumMod val="83000"/>
                </a:srgbClr>
              </a:gs>
              <a:gs pos="70000">
                <a:srgbClr val="023B3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a:extLst>
              <a:ext uri="{FF2B5EF4-FFF2-40B4-BE49-F238E27FC236}">
                <a16:creationId xmlns:a16="http://schemas.microsoft.com/office/drawing/2014/main" id="{2278403E-BF73-4938-AA86-670C7FB533B2}"/>
              </a:ext>
            </a:extLst>
          </p:cNvPr>
          <p:cNvSpPr/>
          <p:nvPr userDrawn="1"/>
        </p:nvSpPr>
        <p:spPr>
          <a:xfrm rot="5400000">
            <a:off x="8914616" y="3288579"/>
            <a:ext cx="4403235" cy="1477328"/>
          </a:xfrm>
          <a:prstGeom prst="rect">
            <a:avLst/>
          </a:prstGeom>
          <a:ln>
            <a:noFill/>
          </a:ln>
        </p:spPr>
        <p:txBody>
          <a:bodyPr wrap="square">
            <a:spAutoFit/>
          </a:bodyPr>
          <a:lstStyle/>
          <a:p>
            <a:pPr algn="ctr"/>
            <a:r>
              <a:rPr lang="en-US" b="1" dirty="0">
                <a:solidFill>
                  <a:srgbClr val="034B4D"/>
                </a:solidFill>
                <a:effectLst/>
              </a:rPr>
              <a:t>Integrated Doctoral Program for Environmental Policy, Management and Technology</a:t>
            </a:r>
            <a:br>
              <a:rPr lang="en-US" b="1" dirty="0">
                <a:solidFill>
                  <a:srgbClr val="034B4D"/>
                </a:solidFill>
                <a:effectLst/>
              </a:rPr>
            </a:br>
            <a:r>
              <a:rPr lang="en-US" b="1" dirty="0">
                <a:solidFill>
                  <a:srgbClr val="034B4D"/>
                </a:solidFill>
                <a:effectLst/>
              </a:rPr>
              <a:t>INTENSE</a:t>
            </a:r>
            <a:br>
              <a:rPr lang="en-US" b="1" dirty="0">
                <a:solidFill>
                  <a:srgbClr val="034B4D"/>
                </a:solidFill>
                <a:effectLst/>
              </a:rPr>
            </a:br>
            <a:r>
              <a:rPr lang="en-US" b="1" dirty="0">
                <a:solidFill>
                  <a:srgbClr val="034B4D"/>
                </a:solidFill>
                <a:effectLst/>
              </a:rPr>
              <a:t>586471-EPP-1-2017-1-EE-EPPKA2-CBHE-JP</a:t>
            </a:r>
          </a:p>
        </p:txBody>
      </p:sp>
    </p:spTree>
    <p:extLst>
      <p:ext uri="{BB962C8B-B14F-4D97-AF65-F5344CB8AC3E}">
        <p14:creationId xmlns:p14="http://schemas.microsoft.com/office/powerpoint/2010/main" val="449130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hyperlink" Target="mailto:safranov@ukr.net"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emf"/><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hyperlink" Target="http://dl.intense.network/course/view.php?id=24"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1DAFE-6421-4447-8EFA-4CA18E1193CB}"/>
              </a:ext>
            </a:extLst>
          </p:cNvPr>
          <p:cNvSpPr>
            <a:spLocks noGrp="1"/>
          </p:cNvSpPr>
          <p:nvPr>
            <p:ph type="ctrTitle"/>
          </p:nvPr>
        </p:nvSpPr>
        <p:spPr>
          <a:xfrm>
            <a:off x="1143989" y="3182740"/>
            <a:ext cx="8990611" cy="1212215"/>
          </a:xfrm>
        </p:spPr>
        <p:txBody>
          <a:bodyPr>
            <a:noAutofit/>
          </a:bodyPr>
          <a:lstStyle/>
          <a:p>
            <a:r>
              <a:rPr lang="en-US" sz="3600" b="1" dirty="0">
                <a:latin typeface="Algerian" pitchFamily="82" charset="0"/>
              </a:rPr>
              <a:t>Optimization of Environmental Management</a:t>
            </a:r>
          </a:p>
        </p:txBody>
      </p:sp>
      <p:sp>
        <p:nvSpPr>
          <p:cNvPr id="6" name="Slide Number Placeholder 5">
            <a:extLst>
              <a:ext uri="{FF2B5EF4-FFF2-40B4-BE49-F238E27FC236}">
                <a16:creationId xmlns:a16="http://schemas.microsoft.com/office/drawing/2014/main" id="{2D5E1034-6B5D-46AC-ADF2-C7ED547318AB}"/>
              </a:ext>
            </a:extLst>
          </p:cNvPr>
          <p:cNvSpPr>
            <a:spLocks noGrp="1"/>
          </p:cNvSpPr>
          <p:nvPr>
            <p:ph type="sldNum" sz="quarter" idx="12"/>
          </p:nvPr>
        </p:nvSpPr>
        <p:spPr/>
        <p:txBody>
          <a:bodyPr/>
          <a:lstStyle/>
          <a:p>
            <a:fld id="{1FF06463-181E-431C-B1FC-EE1A52AAA484}" type="slidenum">
              <a:rPr lang="en-US" smtClean="0"/>
              <a:pPr/>
              <a:t>1</a:t>
            </a:fld>
            <a:endParaRPr lang="en-US"/>
          </a:p>
        </p:txBody>
      </p:sp>
      <p:sp>
        <p:nvSpPr>
          <p:cNvPr id="5" name="Прямоугольник 4"/>
          <p:cNvSpPr/>
          <p:nvPr/>
        </p:nvSpPr>
        <p:spPr>
          <a:xfrm>
            <a:off x="136072" y="5351308"/>
            <a:ext cx="11919856" cy="646331"/>
          </a:xfrm>
          <a:prstGeom prst="rect">
            <a:avLst/>
          </a:prstGeom>
        </p:spPr>
        <p:txBody>
          <a:bodyPr wrap="square">
            <a:spAutoFit/>
          </a:bodyPr>
          <a:lstStyle/>
          <a:p>
            <a:pPr algn="ctr"/>
            <a:r>
              <a:rPr lang="en-US" dirty="0">
                <a:solidFill>
                  <a:srgbClr val="04777A"/>
                </a:solidFill>
              </a:rPr>
              <a:t>ERASMUS+ project “INTEGRATED DOCTORAL PROGRAM FOR ENVIRONMENTAL POLICY, MANAGEMENT AND TECHNOLOGY – INTENSE”</a:t>
            </a:r>
            <a:endParaRPr lang="ru-RU" dirty="0"/>
          </a:p>
        </p:txBody>
      </p:sp>
      <p:sp>
        <p:nvSpPr>
          <p:cNvPr id="4" name="Прямоугольник 3"/>
          <p:cNvSpPr/>
          <p:nvPr/>
        </p:nvSpPr>
        <p:spPr>
          <a:xfrm>
            <a:off x="3048000" y="2659520"/>
            <a:ext cx="6096000" cy="523220"/>
          </a:xfrm>
          <a:prstGeom prst="rect">
            <a:avLst/>
          </a:prstGeom>
        </p:spPr>
        <p:txBody>
          <a:bodyPr>
            <a:spAutoFit/>
          </a:bodyPr>
          <a:lstStyle/>
          <a:p>
            <a:pPr algn="ctr"/>
            <a:r>
              <a:rPr lang="en-GB" dirty="0"/>
              <a:t> </a:t>
            </a:r>
            <a:r>
              <a:rPr lang="en-GB" sz="2800" b="1" dirty="0"/>
              <a:t>Course presentation: </a:t>
            </a:r>
            <a:endParaRPr lang="ru-RU" sz="2800" dirty="0"/>
          </a:p>
        </p:txBody>
      </p:sp>
      <p:sp>
        <p:nvSpPr>
          <p:cNvPr id="7" name="Нижний колонтитул 6"/>
          <p:cNvSpPr>
            <a:spLocks noGrp="1"/>
          </p:cNvSpPr>
          <p:nvPr>
            <p:ph type="ftr" sz="quarter" idx="11"/>
          </p:nvPr>
        </p:nvSpPr>
        <p:spPr>
          <a:xfrm>
            <a:off x="1653308" y="6339609"/>
            <a:ext cx="8007928" cy="365125"/>
          </a:xfrm>
        </p:spPr>
        <p:txBody>
          <a:bodyPr/>
          <a:lstStyle/>
          <a:p>
            <a:r>
              <a:rPr lang="en-GB" sz="2000" b="1" dirty="0">
                <a:solidFill>
                  <a:schemeClr val="accent6">
                    <a:lumMod val="50000"/>
                  </a:schemeClr>
                </a:solidFill>
                <a:effectLst>
                  <a:outerShdw blurRad="38100" dist="38100" dir="2700000" algn="tl">
                    <a:srgbClr val="000000">
                      <a:alpha val="43137"/>
                    </a:srgbClr>
                  </a:outerShdw>
                </a:effectLst>
              </a:rPr>
              <a:t>COURSE : </a:t>
            </a:r>
            <a:r>
              <a:rPr lang="en-US" sz="2000" b="1" i="1" dirty="0">
                <a:solidFill>
                  <a:schemeClr val="accent6">
                    <a:lumMod val="50000"/>
                  </a:schemeClr>
                </a:solidFill>
                <a:effectLst>
                  <a:outerShdw blurRad="38100" dist="38100" dir="2700000" algn="tl">
                    <a:srgbClr val="000000">
                      <a:alpha val="43137"/>
                    </a:srgbClr>
                  </a:outerShdw>
                </a:effectLst>
              </a:rPr>
              <a:t>Optimization of Environmental Management</a:t>
            </a:r>
          </a:p>
        </p:txBody>
      </p:sp>
    </p:spTree>
    <p:extLst>
      <p:ext uri="{BB962C8B-B14F-4D97-AF65-F5344CB8AC3E}">
        <p14:creationId xmlns:p14="http://schemas.microsoft.com/office/powerpoint/2010/main" val="390042698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58732" y="180012"/>
            <a:ext cx="9061628" cy="860202"/>
          </a:xfrm>
        </p:spPr>
        <p:txBody>
          <a:bodyPr>
            <a:noAutofit/>
          </a:bodyPr>
          <a:lstStyle/>
          <a:p>
            <a:r>
              <a:rPr lang="en-US" sz="2800" dirty="0"/>
              <a:t>PowerPoint presentation:</a:t>
            </a:r>
          </a:p>
        </p:txBody>
      </p:sp>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10</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dirty="0">
                <a:solidFill>
                  <a:schemeClr val="accent6">
                    <a:lumMod val="50000"/>
                  </a:schemeClr>
                </a:solidFill>
                <a:effectLst>
                  <a:outerShdw blurRad="38100" dist="38100" dir="2700000" algn="tl">
                    <a:srgbClr val="000000">
                      <a:alpha val="43137"/>
                    </a:srgbClr>
                  </a:outerShdw>
                </a:effectLst>
              </a:rPr>
              <a:t>COURSE :</a:t>
            </a:r>
            <a:r>
              <a:rPr lang="en-US" sz="1600" b="1" i="1" dirty="0">
                <a:solidFill>
                  <a:schemeClr val="accent6">
                    <a:lumMod val="50000"/>
                  </a:schemeClr>
                </a:solidFill>
                <a:effectLst>
                  <a:outerShdw blurRad="38100" dist="38100" dir="2700000" algn="tl">
                    <a:srgbClr val="000000">
                      <a:alpha val="43137"/>
                    </a:srgbClr>
                  </a:outerShdw>
                </a:effectLst>
              </a:rPr>
              <a:t> Optimization of Environmental Management</a:t>
            </a:r>
            <a:endParaRPr lang="uk-UA" sz="1600" i="1" dirty="0">
              <a:solidFill>
                <a:schemeClr val="accent6">
                  <a:lumMod val="50000"/>
                </a:schemeClr>
              </a:solidFill>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id="{DC0173E7-0CEC-4623-AF89-822B2DBE9B42}"/>
              </a:ext>
            </a:extLst>
          </p:cNvPr>
          <p:cNvPicPr>
            <a:picLocks noChangeAspect="1"/>
          </p:cNvPicPr>
          <p:nvPr/>
        </p:nvPicPr>
        <p:blipFill>
          <a:blip r:embed="rId3"/>
          <a:stretch>
            <a:fillRect/>
          </a:stretch>
        </p:blipFill>
        <p:spPr>
          <a:xfrm>
            <a:off x="266677" y="1832526"/>
            <a:ext cx="4882597" cy="2742280"/>
          </a:xfrm>
          <a:prstGeom prst="rect">
            <a:avLst/>
          </a:prstGeom>
        </p:spPr>
      </p:pic>
      <p:pic>
        <p:nvPicPr>
          <p:cNvPr id="12" name="Picture 11">
            <a:extLst>
              <a:ext uri="{FF2B5EF4-FFF2-40B4-BE49-F238E27FC236}">
                <a16:creationId xmlns:a16="http://schemas.microsoft.com/office/drawing/2014/main" id="{1805FDFC-2E76-4B2C-97E0-3CB853EBEA1F}"/>
              </a:ext>
            </a:extLst>
          </p:cNvPr>
          <p:cNvPicPr>
            <a:picLocks noChangeAspect="1"/>
          </p:cNvPicPr>
          <p:nvPr/>
        </p:nvPicPr>
        <p:blipFill>
          <a:blip r:embed="rId4"/>
          <a:stretch>
            <a:fillRect/>
          </a:stretch>
        </p:blipFill>
        <p:spPr>
          <a:xfrm>
            <a:off x="5321488" y="1832525"/>
            <a:ext cx="4897460" cy="2742280"/>
          </a:xfrm>
          <a:prstGeom prst="rect">
            <a:avLst/>
          </a:prstGeom>
        </p:spPr>
      </p:pic>
    </p:spTree>
    <p:extLst>
      <p:ext uri="{BB962C8B-B14F-4D97-AF65-F5344CB8AC3E}">
        <p14:creationId xmlns:p14="http://schemas.microsoft.com/office/powerpoint/2010/main" val="152444012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58732" y="180012"/>
            <a:ext cx="9061628" cy="860202"/>
          </a:xfrm>
        </p:spPr>
        <p:txBody>
          <a:bodyPr>
            <a:noAutofit/>
          </a:bodyPr>
          <a:lstStyle/>
          <a:p>
            <a:r>
              <a:rPr lang="en-US" sz="2800" dirty="0"/>
              <a:t>Video lecture :</a:t>
            </a:r>
          </a:p>
        </p:txBody>
      </p:sp>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11</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dirty="0">
                <a:solidFill>
                  <a:schemeClr val="accent6">
                    <a:lumMod val="50000"/>
                  </a:schemeClr>
                </a:solidFill>
                <a:effectLst>
                  <a:outerShdw blurRad="38100" dist="38100" dir="2700000" algn="tl">
                    <a:srgbClr val="000000">
                      <a:alpha val="43137"/>
                    </a:srgbClr>
                  </a:outerShdw>
                </a:effectLst>
              </a:rPr>
              <a:t>COURSE :</a:t>
            </a:r>
            <a:r>
              <a:rPr lang="en-US" sz="1600" b="1" i="1" dirty="0">
                <a:solidFill>
                  <a:schemeClr val="accent6">
                    <a:lumMod val="50000"/>
                  </a:schemeClr>
                </a:solidFill>
                <a:effectLst>
                  <a:outerShdw blurRad="38100" dist="38100" dir="2700000" algn="tl">
                    <a:srgbClr val="000000">
                      <a:alpha val="43137"/>
                    </a:srgbClr>
                  </a:outerShdw>
                </a:effectLst>
              </a:rPr>
              <a:t> Optimization of Environmental Management</a:t>
            </a:r>
            <a:endParaRPr lang="uk-UA" sz="1600" i="1" dirty="0">
              <a:solidFill>
                <a:schemeClr val="accent6">
                  <a:lumMod val="50000"/>
                </a:schemeClr>
              </a:solidFill>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id="{1573D7E2-C853-4C16-B84C-36B06AA67B36}"/>
              </a:ext>
            </a:extLst>
          </p:cNvPr>
          <p:cNvPicPr>
            <a:picLocks noChangeAspect="1"/>
          </p:cNvPicPr>
          <p:nvPr/>
        </p:nvPicPr>
        <p:blipFill>
          <a:blip r:embed="rId3"/>
          <a:stretch>
            <a:fillRect/>
          </a:stretch>
        </p:blipFill>
        <p:spPr>
          <a:xfrm>
            <a:off x="200114" y="1675612"/>
            <a:ext cx="4804001" cy="3388171"/>
          </a:xfrm>
          <a:prstGeom prst="rect">
            <a:avLst/>
          </a:prstGeom>
        </p:spPr>
      </p:pic>
      <p:pic>
        <p:nvPicPr>
          <p:cNvPr id="12" name="Picture 11">
            <a:extLst>
              <a:ext uri="{FF2B5EF4-FFF2-40B4-BE49-F238E27FC236}">
                <a16:creationId xmlns:a16="http://schemas.microsoft.com/office/drawing/2014/main" id="{5651C060-F5E6-46F0-8CF4-754097F3274B}"/>
              </a:ext>
            </a:extLst>
          </p:cNvPr>
          <p:cNvPicPr>
            <a:picLocks noChangeAspect="1"/>
          </p:cNvPicPr>
          <p:nvPr/>
        </p:nvPicPr>
        <p:blipFill>
          <a:blip r:embed="rId4"/>
          <a:stretch>
            <a:fillRect/>
          </a:stretch>
        </p:blipFill>
        <p:spPr>
          <a:xfrm>
            <a:off x="5078688" y="1675612"/>
            <a:ext cx="5069325" cy="3388171"/>
          </a:xfrm>
          <a:prstGeom prst="rect">
            <a:avLst/>
          </a:prstGeom>
        </p:spPr>
      </p:pic>
    </p:spTree>
    <p:extLst>
      <p:ext uri="{BB962C8B-B14F-4D97-AF65-F5344CB8AC3E}">
        <p14:creationId xmlns:p14="http://schemas.microsoft.com/office/powerpoint/2010/main" val="375951502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360761" y="158240"/>
            <a:ext cx="9061628" cy="669074"/>
          </a:xfrm>
        </p:spPr>
        <p:txBody>
          <a:bodyPr>
            <a:noAutofit/>
          </a:bodyPr>
          <a:lstStyle/>
          <a:p>
            <a:r>
              <a:rPr lang="en-US" sz="2800" dirty="0"/>
              <a:t>Practical tasks</a:t>
            </a:r>
            <a:r>
              <a:rPr lang="en-GB" sz="2800" dirty="0"/>
              <a:t>:</a:t>
            </a:r>
            <a:endParaRPr lang="en-US" sz="2800" dirty="0"/>
          </a:p>
        </p:txBody>
      </p:sp>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12</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dirty="0">
                <a:solidFill>
                  <a:schemeClr val="accent6">
                    <a:lumMod val="50000"/>
                  </a:schemeClr>
                </a:solidFill>
                <a:effectLst>
                  <a:outerShdw blurRad="38100" dist="38100" dir="2700000" algn="tl">
                    <a:srgbClr val="000000">
                      <a:alpha val="43137"/>
                    </a:srgbClr>
                  </a:outerShdw>
                </a:effectLst>
              </a:rPr>
              <a:t>COURSE :</a:t>
            </a:r>
            <a:r>
              <a:rPr lang="en-US" sz="1600" b="1" i="1" dirty="0">
                <a:solidFill>
                  <a:schemeClr val="accent6">
                    <a:lumMod val="50000"/>
                  </a:schemeClr>
                </a:solidFill>
                <a:effectLst>
                  <a:outerShdw blurRad="38100" dist="38100" dir="2700000" algn="tl">
                    <a:srgbClr val="000000">
                      <a:alpha val="43137"/>
                    </a:srgbClr>
                  </a:outerShdw>
                </a:effectLst>
              </a:rPr>
              <a:t> Optimization of Environmental Management</a:t>
            </a:r>
            <a:endParaRPr lang="uk-UA" sz="1600" i="1" dirty="0">
              <a:solidFill>
                <a:schemeClr val="accent6">
                  <a:lumMod val="50000"/>
                </a:schemeClr>
              </a:solidFill>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id="{48AA8358-B631-47EB-8413-4C7140D845D4}"/>
              </a:ext>
            </a:extLst>
          </p:cNvPr>
          <p:cNvPicPr>
            <a:picLocks noChangeAspect="1"/>
          </p:cNvPicPr>
          <p:nvPr/>
        </p:nvPicPr>
        <p:blipFill>
          <a:blip r:embed="rId3"/>
          <a:stretch>
            <a:fillRect/>
          </a:stretch>
        </p:blipFill>
        <p:spPr>
          <a:xfrm>
            <a:off x="1710568" y="1577800"/>
            <a:ext cx="7027034" cy="4199825"/>
          </a:xfrm>
          <a:prstGeom prst="rect">
            <a:avLst/>
          </a:prstGeom>
        </p:spPr>
      </p:pic>
    </p:spTree>
    <p:extLst>
      <p:ext uri="{BB962C8B-B14F-4D97-AF65-F5344CB8AC3E}">
        <p14:creationId xmlns:p14="http://schemas.microsoft.com/office/powerpoint/2010/main" val="184339513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47847" y="256212"/>
            <a:ext cx="9958896" cy="505788"/>
          </a:xfrm>
        </p:spPr>
        <p:txBody>
          <a:bodyPr>
            <a:noAutofit/>
          </a:bodyPr>
          <a:lstStyle/>
          <a:p>
            <a:r>
              <a:rPr lang="en-US" sz="2800" dirty="0"/>
              <a:t>Self-control questions</a:t>
            </a:r>
          </a:p>
        </p:txBody>
      </p:sp>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13</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dirty="0">
                <a:solidFill>
                  <a:schemeClr val="accent6">
                    <a:lumMod val="50000"/>
                  </a:schemeClr>
                </a:solidFill>
                <a:effectLst>
                  <a:outerShdw blurRad="38100" dist="38100" dir="2700000" algn="tl">
                    <a:srgbClr val="000000">
                      <a:alpha val="43137"/>
                    </a:srgbClr>
                  </a:outerShdw>
                </a:effectLst>
              </a:rPr>
              <a:t>COURSE :</a:t>
            </a:r>
            <a:r>
              <a:rPr lang="en-US" sz="1600" b="1" i="1" dirty="0">
                <a:solidFill>
                  <a:schemeClr val="accent6">
                    <a:lumMod val="50000"/>
                  </a:schemeClr>
                </a:solidFill>
                <a:effectLst>
                  <a:outerShdw blurRad="38100" dist="38100" dir="2700000" algn="tl">
                    <a:srgbClr val="000000">
                      <a:alpha val="43137"/>
                    </a:srgbClr>
                  </a:outerShdw>
                </a:effectLst>
              </a:rPr>
              <a:t> Optimization of Environmental Management</a:t>
            </a:r>
            <a:endParaRPr lang="uk-UA" sz="1600" i="1" dirty="0">
              <a:solidFill>
                <a:schemeClr val="accent6">
                  <a:lumMod val="50000"/>
                </a:schemeClr>
              </a:solidFill>
              <a:effectLst>
                <a:outerShdw blurRad="38100" dist="38100" dir="2700000" algn="tl">
                  <a:srgbClr val="000000">
                    <a:alpha val="43137"/>
                  </a:srgbClr>
                </a:outerShdw>
              </a:effectLst>
            </a:endParaRPr>
          </a:p>
        </p:txBody>
      </p:sp>
      <p:pic>
        <p:nvPicPr>
          <p:cNvPr id="12" name="Picture 11">
            <a:extLst>
              <a:ext uri="{FF2B5EF4-FFF2-40B4-BE49-F238E27FC236}">
                <a16:creationId xmlns:a16="http://schemas.microsoft.com/office/drawing/2014/main" id="{760ECFCC-1E37-4211-B76C-D89511D1776B}"/>
              </a:ext>
            </a:extLst>
          </p:cNvPr>
          <p:cNvPicPr>
            <a:picLocks noChangeAspect="1"/>
          </p:cNvPicPr>
          <p:nvPr/>
        </p:nvPicPr>
        <p:blipFill>
          <a:blip r:embed="rId3"/>
          <a:stretch>
            <a:fillRect/>
          </a:stretch>
        </p:blipFill>
        <p:spPr>
          <a:xfrm>
            <a:off x="2499761" y="1189789"/>
            <a:ext cx="5855067" cy="4705153"/>
          </a:xfrm>
          <a:prstGeom prst="rect">
            <a:avLst/>
          </a:prstGeom>
        </p:spPr>
      </p:pic>
    </p:spTree>
    <p:extLst>
      <p:ext uri="{BB962C8B-B14F-4D97-AF65-F5344CB8AC3E}">
        <p14:creationId xmlns:p14="http://schemas.microsoft.com/office/powerpoint/2010/main" val="406446665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47847" y="256212"/>
            <a:ext cx="4815529" cy="717565"/>
          </a:xfrm>
        </p:spPr>
        <p:txBody>
          <a:bodyPr>
            <a:noAutofit/>
          </a:bodyPr>
          <a:lstStyle/>
          <a:p>
            <a:r>
              <a:rPr lang="en-US" sz="2800" dirty="0"/>
              <a:t>Final knowledge control tests</a:t>
            </a:r>
          </a:p>
        </p:txBody>
      </p:sp>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14</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dirty="0">
                <a:solidFill>
                  <a:schemeClr val="accent6">
                    <a:lumMod val="50000"/>
                  </a:schemeClr>
                </a:solidFill>
                <a:effectLst>
                  <a:outerShdw blurRad="38100" dist="38100" dir="2700000" algn="tl">
                    <a:srgbClr val="000000">
                      <a:alpha val="43137"/>
                    </a:srgbClr>
                  </a:outerShdw>
                </a:effectLst>
              </a:rPr>
              <a:t>COURSE :</a:t>
            </a:r>
            <a:r>
              <a:rPr lang="en-US" sz="1600" b="1" i="1" dirty="0">
                <a:solidFill>
                  <a:schemeClr val="accent6">
                    <a:lumMod val="50000"/>
                  </a:schemeClr>
                </a:solidFill>
                <a:effectLst>
                  <a:outerShdw blurRad="38100" dist="38100" dir="2700000" algn="tl">
                    <a:srgbClr val="000000">
                      <a:alpha val="43137"/>
                    </a:srgbClr>
                  </a:outerShdw>
                </a:effectLst>
              </a:rPr>
              <a:t> Optimization of Environmental Management</a:t>
            </a:r>
            <a:endParaRPr lang="uk-UA" sz="1600" i="1" dirty="0">
              <a:solidFill>
                <a:schemeClr val="accent6">
                  <a:lumMod val="50000"/>
                </a:schemeClr>
              </a:solidFill>
              <a:effectLst>
                <a:outerShdw blurRad="38100" dist="38100" dir="2700000" algn="tl">
                  <a:srgbClr val="000000">
                    <a:alpha val="43137"/>
                  </a:srgbClr>
                </a:outerShdw>
              </a:effectLst>
            </a:endParaRPr>
          </a:p>
        </p:txBody>
      </p:sp>
      <p:pic>
        <p:nvPicPr>
          <p:cNvPr id="12" name="Picture 11">
            <a:extLst>
              <a:ext uri="{FF2B5EF4-FFF2-40B4-BE49-F238E27FC236}">
                <a16:creationId xmlns:a16="http://schemas.microsoft.com/office/drawing/2014/main" id="{F0166912-92B6-4989-8C74-38EBFB78CC6D}"/>
              </a:ext>
            </a:extLst>
          </p:cNvPr>
          <p:cNvPicPr>
            <a:picLocks noChangeAspect="1"/>
          </p:cNvPicPr>
          <p:nvPr/>
        </p:nvPicPr>
        <p:blipFill>
          <a:blip r:embed="rId3"/>
          <a:stretch>
            <a:fillRect/>
          </a:stretch>
        </p:blipFill>
        <p:spPr>
          <a:xfrm>
            <a:off x="5358999" y="1370387"/>
            <a:ext cx="4591824" cy="4052667"/>
          </a:xfrm>
          <a:prstGeom prst="rect">
            <a:avLst/>
          </a:prstGeom>
        </p:spPr>
      </p:pic>
      <p:pic>
        <p:nvPicPr>
          <p:cNvPr id="14" name="Picture 13">
            <a:extLst>
              <a:ext uri="{FF2B5EF4-FFF2-40B4-BE49-F238E27FC236}">
                <a16:creationId xmlns:a16="http://schemas.microsoft.com/office/drawing/2014/main" id="{57EF07CF-E944-4DDC-A35E-D688763EEA03}"/>
              </a:ext>
            </a:extLst>
          </p:cNvPr>
          <p:cNvPicPr>
            <a:picLocks noChangeAspect="1"/>
          </p:cNvPicPr>
          <p:nvPr/>
        </p:nvPicPr>
        <p:blipFill>
          <a:blip r:embed="rId4"/>
          <a:stretch>
            <a:fillRect/>
          </a:stretch>
        </p:blipFill>
        <p:spPr>
          <a:xfrm>
            <a:off x="303299" y="1370387"/>
            <a:ext cx="4761223" cy="4062911"/>
          </a:xfrm>
          <a:prstGeom prst="rect">
            <a:avLst/>
          </a:prstGeom>
        </p:spPr>
      </p:pic>
    </p:spTree>
    <p:extLst>
      <p:ext uri="{BB962C8B-B14F-4D97-AF65-F5344CB8AC3E}">
        <p14:creationId xmlns:p14="http://schemas.microsoft.com/office/powerpoint/2010/main" val="80240083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7"/>
          <p:cNvSpPr>
            <a:spLocks noGrp="1"/>
          </p:cNvSpPr>
          <p:nvPr>
            <p:ph type="sldNum" sz="quarter" idx="12"/>
          </p:nvPr>
        </p:nvSpPr>
        <p:spPr/>
        <p:txBody>
          <a:bodyPr/>
          <a:lstStyle/>
          <a:p>
            <a:fld id="{1FF06463-181E-431C-B1FC-EE1A52AAA484}" type="slidenum">
              <a:rPr lang="en-US" smtClean="0"/>
              <a:pPr/>
              <a:t>15</a:t>
            </a:fld>
            <a:endParaRPr lang="en-US"/>
          </a:p>
        </p:txBody>
      </p:sp>
      <p:sp>
        <p:nvSpPr>
          <p:cNvPr id="5" name="Rectangle 1"/>
          <p:cNvSpPr>
            <a:spLocks noChangeArrowheads="1"/>
          </p:cNvSpPr>
          <p:nvPr/>
        </p:nvSpPr>
        <p:spPr bwMode="auto">
          <a:xfrm>
            <a:off x="838200" y="36814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47847" y="256212"/>
            <a:ext cx="9061628" cy="669074"/>
          </a:xfrm>
        </p:spPr>
        <p:txBody>
          <a:bodyPr>
            <a:normAutofit/>
          </a:bodyPr>
          <a:lstStyle/>
          <a:p>
            <a:r>
              <a:rPr lang="en-US" sz="3600" dirty="0">
                <a:solidFill>
                  <a:srgbClr val="04777A"/>
                </a:solidFill>
              </a:rPr>
              <a:t>Course authors:</a:t>
            </a:r>
          </a:p>
        </p:txBody>
      </p:sp>
      <p:sp>
        <p:nvSpPr>
          <p:cNvPr id="13" name="Нижний колонтитул 7"/>
          <p:cNvSpPr>
            <a:spLocks noGrp="1"/>
          </p:cNvSpPr>
          <p:nvPr>
            <p:ph type="ftr" sz="quarter" idx="11"/>
          </p:nvPr>
        </p:nvSpPr>
        <p:spPr>
          <a:xfrm>
            <a:off x="1175657" y="6172200"/>
            <a:ext cx="10124689" cy="609600"/>
          </a:xfrm>
        </p:spPr>
        <p:txBody>
          <a:bodyPr/>
          <a:lstStyle/>
          <a:p>
            <a:pPr algn="l"/>
            <a:r>
              <a:rPr lang="en-US" sz="1600" b="1" dirty="0">
                <a:solidFill>
                  <a:schemeClr val="accent6">
                    <a:lumMod val="50000"/>
                  </a:schemeClr>
                </a:solidFill>
                <a:effectLst>
                  <a:outerShdw blurRad="38100" dist="38100" dir="2700000" algn="tl">
                    <a:srgbClr val="000000">
                      <a:alpha val="43137"/>
                    </a:srgbClr>
                  </a:outerShdw>
                </a:effectLst>
              </a:rPr>
              <a:t>COURSE :</a:t>
            </a:r>
            <a:r>
              <a:rPr lang="en-US" sz="1600" b="1" i="1" dirty="0">
                <a:solidFill>
                  <a:schemeClr val="accent6">
                    <a:lumMod val="50000"/>
                  </a:schemeClr>
                </a:solidFill>
                <a:effectLst>
                  <a:outerShdw blurRad="38100" dist="38100" dir="2700000" algn="tl">
                    <a:srgbClr val="000000">
                      <a:alpha val="43137"/>
                    </a:srgbClr>
                  </a:outerShdw>
                </a:effectLst>
              </a:rPr>
              <a:t> Optimization of Environmental Management</a:t>
            </a:r>
            <a:endParaRPr lang="uk-UA" sz="1600" i="1" dirty="0">
              <a:solidFill>
                <a:schemeClr val="accent6">
                  <a:lumMod val="50000"/>
                </a:schemeClr>
              </a:solidFill>
              <a:effectLst>
                <a:outerShdw blurRad="38100" dist="38100" dir="2700000" algn="tl">
                  <a:srgbClr val="000000">
                    <a:alpha val="43137"/>
                  </a:srgbClr>
                </a:outerShdw>
              </a:effectLst>
            </a:endParaRPr>
          </a:p>
        </p:txBody>
      </p:sp>
      <p:sp>
        <p:nvSpPr>
          <p:cNvPr id="2" name="Прямоугольник 1"/>
          <p:cNvSpPr/>
          <p:nvPr/>
        </p:nvSpPr>
        <p:spPr>
          <a:xfrm>
            <a:off x="500742" y="1426029"/>
            <a:ext cx="9760857" cy="2677656"/>
          </a:xfrm>
          <a:prstGeom prst="rect">
            <a:avLst/>
          </a:prstGeom>
        </p:spPr>
        <p:txBody>
          <a:bodyPr wrap="square">
            <a:spAutoFit/>
          </a:bodyPr>
          <a:lstStyle/>
          <a:p>
            <a:endParaRPr lang="ru-RU" sz="2400" b="1" dirty="0"/>
          </a:p>
          <a:p>
            <a:r>
              <a:rPr lang="en-US" sz="2400" b="1" dirty="0">
                <a:solidFill>
                  <a:srgbClr val="04777A"/>
                </a:solidFill>
              </a:rPr>
              <a:t>Coordinator</a:t>
            </a:r>
            <a:r>
              <a:rPr lang="ru-RU" sz="2400" dirty="0"/>
              <a:t>: </a:t>
            </a:r>
            <a:r>
              <a:rPr lang="en-US" sz="2400" dirty="0"/>
              <a:t> </a:t>
            </a:r>
            <a:r>
              <a:rPr lang="uk-UA" sz="2400" b="1" dirty="0"/>
              <a:t>Т</a:t>
            </a:r>
            <a:r>
              <a:rPr lang="en-US" sz="2400" b="1" dirty="0" err="1"/>
              <a:t>amerlan</a:t>
            </a:r>
            <a:r>
              <a:rPr lang="en-US" sz="2400" b="1" dirty="0"/>
              <a:t> </a:t>
            </a:r>
            <a:r>
              <a:rPr lang="en-US" sz="2400" b="1" dirty="0" err="1"/>
              <a:t>Safranov</a:t>
            </a:r>
            <a:r>
              <a:rPr lang="en-US" sz="2400" dirty="0"/>
              <a:t>, </a:t>
            </a:r>
          </a:p>
          <a:p>
            <a:r>
              <a:rPr lang="en-US" sz="2400" i="1" dirty="0"/>
              <a:t>                          </a:t>
            </a:r>
            <a:r>
              <a:rPr lang="en-US" sz="2400" dirty="0"/>
              <a:t>Odessa State Environmental University (OSENU, Ukraine)</a:t>
            </a:r>
            <a:endParaRPr lang="ru-RU" sz="2400" i="1" dirty="0"/>
          </a:p>
          <a:p>
            <a:r>
              <a:rPr lang="en-US" sz="2400" dirty="0"/>
              <a:t>                          </a:t>
            </a:r>
            <a:r>
              <a:rPr lang="en-US" sz="2400" dirty="0">
                <a:hlinkClick r:id="rId2"/>
              </a:rPr>
              <a:t>safranov@ukr.net</a:t>
            </a:r>
            <a:r>
              <a:rPr lang="en-US" sz="2400" dirty="0"/>
              <a:t>   </a:t>
            </a:r>
          </a:p>
          <a:p>
            <a:endParaRPr lang="en-US" sz="2400" b="1" dirty="0">
              <a:solidFill>
                <a:srgbClr val="04777A"/>
              </a:solidFill>
            </a:endParaRPr>
          </a:p>
          <a:p>
            <a:r>
              <a:rPr lang="en-US" sz="2400" b="1" dirty="0">
                <a:solidFill>
                  <a:srgbClr val="04777A"/>
                </a:solidFill>
              </a:rPr>
              <a:t>Authors/Lecturers:</a:t>
            </a:r>
            <a:r>
              <a:rPr lang="en-US" sz="2400" dirty="0"/>
              <a:t>  </a:t>
            </a:r>
            <a:r>
              <a:rPr lang="uk-UA" sz="2400" b="1" dirty="0"/>
              <a:t>Т</a:t>
            </a:r>
            <a:r>
              <a:rPr lang="en-US" sz="2400" b="1" dirty="0" err="1"/>
              <a:t>amerlan</a:t>
            </a:r>
            <a:r>
              <a:rPr lang="en-US" sz="2400" b="1" dirty="0"/>
              <a:t> </a:t>
            </a:r>
            <a:r>
              <a:rPr lang="en-US" sz="2400" b="1" dirty="0" err="1"/>
              <a:t>Safranov</a:t>
            </a:r>
            <a:r>
              <a:rPr lang="en-US" sz="2400" b="1" dirty="0"/>
              <a:t>, </a:t>
            </a:r>
            <a:r>
              <a:rPr lang="en-US" sz="2400" b="1" dirty="0" err="1"/>
              <a:t>Alla</a:t>
            </a:r>
            <a:r>
              <a:rPr lang="en-US" sz="2400" b="1" dirty="0"/>
              <a:t> </a:t>
            </a:r>
            <a:r>
              <a:rPr lang="en-US" sz="2400" b="1" dirty="0" err="1"/>
              <a:t>Kolisnyk</a:t>
            </a:r>
            <a:r>
              <a:rPr lang="en-US" sz="2400" b="1" dirty="0"/>
              <a:t>, </a:t>
            </a:r>
          </a:p>
          <a:p>
            <a:r>
              <a:rPr lang="en-US" sz="2400" b="1" dirty="0"/>
              <a:t>                                    </a:t>
            </a:r>
            <a:r>
              <a:rPr lang="en-US" sz="2400" dirty="0"/>
              <a:t>Odessa State Environmental University (OSENU, Ukraine) </a:t>
            </a:r>
          </a:p>
        </p:txBody>
      </p:sp>
    </p:spTree>
    <p:extLst>
      <p:ext uri="{BB962C8B-B14F-4D97-AF65-F5344CB8AC3E}">
        <p14:creationId xmlns:p14="http://schemas.microsoft.com/office/powerpoint/2010/main" val="122770808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37214" y="274326"/>
            <a:ext cx="9061628" cy="860202"/>
          </a:xfrm>
        </p:spPr>
        <p:txBody>
          <a:bodyPr>
            <a:normAutofit/>
          </a:bodyPr>
          <a:lstStyle/>
          <a:p>
            <a:r>
              <a:rPr lang="en-US" sz="3600" dirty="0">
                <a:solidFill>
                  <a:schemeClr val="accent1">
                    <a:lumMod val="75000"/>
                  </a:schemeClr>
                </a:solidFill>
              </a:rPr>
              <a:t>Summary</a:t>
            </a:r>
            <a:r>
              <a:rPr lang="uk-UA" sz="3600" dirty="0">
                <a:solidFill>
                  <a:schemeClr val="accent1">
                    <a:lumMod val="75000"/>
                  </a:schemeClr>
                </a:solidFill>
              </a:rPr>
              <a:t> </a:t>
            </a:r>
            <a:endParaRPr lang="ru-RU" sz="3600" dirty="0">
              <a:solidFill>
                <a:schemeClr val="accent1">
                  <a:lumMod val="75000"/>
                </a:schemeClr>
              </a:solidFill>
            </a:endParaRPr>
          </a:p>
        </p:txBody>
      </p:sp>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2</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dirty="0">
                <a:solidFill>
                  <a:schemeClr val="accent6">
                    <a:lumMod val="50000"/>
                  </a:schemeClr>
                </a:solidFill>
                <a:effectLst>
                  <a:outerShdw blurRad="38100" dist="38100" dir="2700000" algn="tl">
                    <a:srgbClr val="000000">
                      <a:alpha val="43137"/>
                    </a:srgbClr>
                  </a:outerShdw>
                </a:effectLst>
              </a:rPr>
              <a:t>COURSE : </a:t>
            </a:r>
            <a:r>
              <a:rPr lang="en-US" sz="1600" b="1" i="1" dirty="0">
                <a:solidFill>
                  <a:schemeClr val="accent6">
                    <a:lumMod val="50000"/>
                  </a:schemeClr>
                </a:solidFill>
                <a:effectLst>
                  <a:outerShdw blurRad="38100" dist="38100" dir="2700000" algn="tl">
                    <a:srgbClr val="000000">
                      <a:alpha val="43137"/>
                    </a:srgbClr>
                  </a:outerShdw>
                </a:effectLst>
              </a:rPr>
              <a:t>Assessment of the Radioactive Pollution of Agroecosystems</a:t>
            </a:r>
            <a:endParaRPr lang="uk-UA" sz="1600" i="1" dirty="0">
              <a:solidFill>
                <a:schemeClr val="accent6">
                  <a:lumMod val="50000"/>
                </a:schemeClr>
              </a:solidFill>
              <a:effectLst>
                <a:outerShdw blurRad="38100" dist="38100" dir="2700000" algn="tl">
                  <a:srgbClr val="000000">
                    <a:alpha val="43137"/>
                  </a:srgbClr>
                </a:outerShdw>
              </a:effectLst>
            </a:endParaRPr>
          </a:p>
        </p:txBody>
      </p:sp>
      <p:sp>
        <p:nvSpPr>
          <p:cNvPr id="2" name="Текст 1"/>
          <p:cNvSpPr>
            <a:spLocks noGrp="1"/>
          </p:cNvSpPr>
          <p:nvPr>
            <p:ph type="body" idx="1"/>
          </p:nvPr>
        </p:nvSpPr>
        <p:spPr>
          <a:xfrm>
            <a:off x="498089" y="1248937"/>
            <a:ext cx="9155368" cy="4923263"/>
          </a:xfrm>
        </p:spPr>
        <p:txBody>
          <a:bodyPr anchor="t">
            <a:normAutofit/>
          </a:bodyPr>
          <a:lstStyle/>
          <a:p>
            <a:pPr marL="360000" indent="-360000" algn="just">
              <a:lnSpc>
                <a:spcPct val="120000"/>
              </a:lnSpc>
              <a:spcBef>
                <a:spcPts val="0"/>
              </a:spcBef>
              <a:buFont typeface="Arial" panose="020B0604020202020204" pitchFamily="34" charset="0"/>
              <a:buChar char="•"/>
            </a:pPr>
            <a:r>
              <a:rPr lang="en-US" sz="2200" b="0" i="1" dirty="0"/>
              <a:t>The course on ‘Optimization of Environmental Management’ is intended for post-graduate (PhD) students, who conduct research in the field of environmental control. </a:t>
            </a:r>
          </a:p>
          <a:p>
            <a:pPr marL="360000" indent="-360000" algn="just">
              <a:lnSpc>
                <a:spcPct val="120000"/>
              </a:lnSpc>
              <a:spcBef>
                <a:spcPts val="0"/>
              </a:spcBef>
              <a:buFont typeface="Arial" panose="020B0604020202020204" pitchFamily="34" charset="0"/>
              <a:buChar char="•"/>
            </a:pPr>
            <a:r>
              <a:rPr lang="en-US" sz="2200" b="0" i="1" dirty="0"/>
              <a:t>The course is assumed to increase the level of knowledge and skills of PhD students in the issues on optimization of environmental management in environmental conservation research. </a:t>
            </a:r>
          </a:p>
          <a:p>
            <a:pPr marL="360000" indent="-360000" algn="just">
              <a:lnSpc>
                <a:spcPct val="120000"/>
              </a:lnSpc>
              <a:spcBef>
                <a:spcPts val="0"/>
              </a:spcBef>
              <a:buFont typeface="Arial" panose="020B0604020202020204" pitchFamily="34" charset="0"/>
              <a:buChar char="•"/>
            </a:pPr>
            <a:r>
              <a:rPr lang="en-US" sz="2200" b="0" i="1" dirty="0"/>
              <a:t>The course implies mastering of the theoretical fundamentals of nature management, which are the basis for the sustainable use of natural resources and conditions, as well as management of natural systems.</a:t>
            </a:r>
          </a:p>
        </p:txBody>
      </p:sp>
    </p:spTree>
    <p:extLst>
      <p:ext uri="{BB962C8B-B14F-4D97-AF65-F5344CB8AC3E}">
        <p14:creationId xmlns:p14="http://schemas.microsoft.com/office/powerpoint/2010/main" val="8579422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37214" y="274326"/>
            <a:ext cx="9061628" cy="640074"/>
          </a:xfrm>
        </p:spPr>
        <p:txBody>
          <a:bodyPr>
            <a:normAutofit/>
          </a:bodyPr>
          <a:lstStyle/>
          <a:p>
            <a:r>
              <a:rPr lang="en-US" sz="3200" dirty="0">
                <a:solidFill>
                  <a:schemeClr val="accent1">
                    <a:lumMod val="75000"/>
                  </a:schemeClr>
                </a:solidFill>
              </a:rPr>
              <a:t>Aims and objectives</a:t>
            </a:r>
            <a:endParaRPr lang="en-US" sz="3600" dirty="0">
              <a:solidFill>
                <a:schemeClr val="accent1">
                  <a:lumMod val="75000"/>
                </a:schemeClr>
              </a:solidFill>
            </a:endParaRPr>
          </a:p>
        </p:txBody>
      </p:sp>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3</a:t>
            </a:fld>
            <a:endParaRPr lang="en-US"/>
          </a:p>
        </p:txBody>
      </p:sp>
      <p:sp>
        <p:nvSpPr>
          <p:cNvPr id="7" name="Текст 2"/>
          <p:cNvSpPr>
            <a:spLocks noGrp="1"/>
          </p:cNvSpPr>
          <p:nvPr>
            <p:ph type="body" idx="1"/>
          </p:nvPr>
        </p:nvSpPr>
        <p:spPr>
          <a:xfrm>
            <a:off x="488392" y="1200728"/>
            <a:ext cx="8959272" cy="4685144"/>
          </a:xfrm>
        </p:spPr>
        <p:txBody>
          <a:bodyPr anchor="t">
            <a:noAutofit/>
          </a:bodyPr>
          <a:lstStyle/>
          <a:p>
            <a:pPr algn="just"/>
            <a:r>
              <a:rPr lang="en-US" sz="2000" b="0" dirty="0"/>
              <a:t>The course is aimed at teaching of post-graduate (PhD) students in the basic definitions in the field of environmental management, the principles of classification of natural resources, the laws (rules) of optimal nature management in research within a specific topic of doctoral (PhD) thesis.</a:t>
            </a:r>
          </a:p>
          <a:p>
            <a:pPr algn="just"/>
            <a:endParaRPr lang="en-US" sz="2000" b="0" dirty="0"/>
          </a:p>
          <a:p>
            <a:pPr algn="just"/>
            <a:r>
              <a:rPr lang="en-US" sz="2000" b="0" dirty="0"/>
              <a:t>The brevity of the ‘Optimization of Environmental Management’ course implies the accelerated integration of knowledge and skills in the learning process at the first and second levels. Optimization of environmental management is the basis for conservation and restoration of natural resources and conditions and is grounded upon a large number of various methods and environmental technologies. During the previous training, PhD students have already obtained a basic background in these disciplines.</a:t>
            </a:r>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 Optimization of Environmental Management</a:t>
            </a:r>
            <a:endParaRPr lang="uk-UA" sz="1600" i="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203477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37214" y="274326"/>
            <a:ext cx="9061628" cy="640074"/>
          </a:xfrm>
        </p:spPr>
        <p:txBody>
          <a:bodyPr>
            <a:normAutofit/>
          </a:bodyPr>
          <a:lstStyle/>
          <a:p>
            <a:r>
              <a:rPr lang="en-US" sz="3200" dirty="0">
                <a:solidFill>
                  <a:schemeClr val="accent1">
                    <a:lumMod val="75000"/>
                  </a:schemeClr>
                </a:solidFill>
              </a:rPr>
              <a:t>Aims and objectives</a:t>
            </a:r>
            <a:endParaRPr lang="en-US" sz="3600" dirty="0">
              <a:solidFill>
                <a:schemeClr val="accent1">
                  <a:lumMod val="75000"/>
                </a:schemeClr>
              </a:solidFill>
            </a:endParaRPr>
          </a:p>
        </p:txBody>
      </p:sp>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4</a:t>
            </a:fld>
            <a:endParaRPr lang="en-US"/>
          </a:p>
        </p:txBody>
      </p:sp>
      <p:sp>
        <p:nvSpPr>
          <p:cNvPr id="7" name="Текст 2"/>
          <p:cNvSpPr>
            <a:spLocks noGrp="1"/>
          </p:cNvSpPr>
          <p:nvPr>
            <p:ph type="body" idx="1"/>
          </p:nvPr>
        </p:nvSpPr>
        <p:spPr>
          <a:xfrm>
            <a:off x="488391" y="1201496"/>
            <a:ext cx="9329863" cy="4820531"/>
          </a:xfrm>
        </p:spPr>
        <p:txBody>
          <a:bodyPr anchor="t">
            <a:noAutofit/>
          </a:bodyPr>
          <a:lstStyle/>
          <a:p>
            <a:pPr algn="just"/>
            <a:r>
              <a:rPr lang="en-US" sz="2000" b="0" dirty="0"/>
              <a:t>The course objectives are as follows:</a:t>
            </a:r>
          </a:p>
          <a:p>
            <a:pPr algn="just"/>
            <a:r>
              <a:rPr lang="en-US" sz="2000" b="0" dirty="0"/>
              <a:t>● updating the background of PhD students in the environmental aspects of nature management.</a:t>
            </a:r>
          </a:p>
          <a:p>
            <a:pPr algn="just"/>
            <a:r>
              <a:rPr lang="en-US" sz="2000" b="0" dirty="0"/>
              <a:t>● detailed acquaintance of course-takers with the basic definitions in the field of environmental management.</a:t>
            </a:r>
          </a:p>
          <a:p>
            <a:pPr algn="just"/>
            <a:r>
              <a:rPr lang="en-US" sz="2000" b="0" dirty="0"/>
              <a:t>● acquaintance of course-takers with the principles of classification of natural resources and the possibilities of their use;</a:t>
            </a:r>
          </a:p>
          <a:p>
            <a:pPr algn="just"/>
            <a:r>
              <a:rPr lang="en-US" sz="2000" b="0" dirty="0"/>
              <a:t>● in-depth study of the theoretical fundamentals of optimal environmental management;</a:t>
            </a:r>
          </a:p>
          <a:p>
            <a:pPr algn="just"/>
            <a:r>
              <a:rPr lang="en-US" sz="2000" b="0" dirty="0"/>
              <a:t>● in-depth study of the principles of self-governance and artificial management of natural systems; </a:t>
            </a:r>
          </a:p>
          <a:p>
            <a:pPr algn="just"/>
            <a:r>
              <a:rPr lang="en-US" sz="2000" b="0" dirty="0"/>
              <a:t>● making choice of one or more approaches to optimization of environmental management by a postgraduate student for finding solution to a specific scientific problem.</a:t>
            </a:r>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 Optimization of Environmental Management</a:t>
            </a:r>
            <a:endParaRPr lang="uk-UA" sz="1600" i="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365116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69111" y="159252"/>
            <a:ext cx="9061628" cy="602748"/>
          </a:xfrm>
        </p:spPr>
        <p:txBody>
          <a:bodyPr>
            <a:normAutofit/>
          </a:bodyPr>
          <a:lstStyle/>
          <a:p>
            <a:r>
              <a:rPr lang="en-US" sz="3200" dirty="0">
                <a:solidFill>
                  <a:schemeClr val="accent1">
                    <a:lumMod val="75000"/>
                  </a:schemeClr>
                </a:solidFill>
              </a:rPr>
              <a:t>General learning outcomes </a:t>
            </a:r>
            <a:endParaRPr lang="ru-RU" sz="3200" dirty="0">
              <a:solidFill>
                <a:schemeClr val="accent1">
                  <a:lumMod val="75000"/>
                </a:schemeClr>
              </a:solidFill>
            </a:endParaRPr>
          </a:p>
        </p:txBody>
      </p:sp>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5</a:t>
            </a:fld>
            <a:endParaRPr lang="en-US"/>
          </a:p>
        </p:txBody>
      </p:sp>
      <p:sp>
        <p:nvSpPr>
          <p:cNvPr id="6" name="Нижний колонтитул 7"/>
          <p:cNvSpPr>
            <a:spLocks noGrp="1"/>
          </p:cNvSpPr>
          <p:nvPr>
            <p:ph type="ftr" sz="quarter" idx="11"/>
          </p:nvPr>
        </p:nvSpPr>
        <p:spPr>
          <a:xfrm>
            <a:off x="1175657" y="6302828"/>
            <a:ext cx="10124689" cy="468085"/>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 Assessment of the Radioactive Pollution of Agroecosystems</a:t>
            </a:r>
            <a:endParaRPr lang="uk-UA" sz="1600" i="1" dirty="0">
              <a:solidFill>
                <a:schemeClr val="accent6">
                  <a:lumMod val="50000"/>
                </a:schemeClr>
              </a:solidFill>
              <a:effectLst>
                <a:outerShdw blurRad="38100" dist="38100" dir="2700000" algn="tl">
                  <a:srgbClr val="000000">
                    <a:alpha val="43137"/>
                  </a:srgbClr>
                </a:outerShdw>
              </a:effectLst>
            </a:endParaRPr>
          </a:p>
        </p:txBody>
      </p:sp>
      <p:graphicFrame>
        <p:nvGraphicFramePr>
          <p:cNvPr id="5" name="Схема 4"/>
          <p:cNvGraphicFramePr/>
          <p:nvPr>
            <p:extLst>
              <p:ext uri="{D42A27DB-BD31-4B8C-83A1-F6EECF244321}">
                <p14:modId xmlns:p14="http://schemas.microsoft.com/office/powerpoint/2010/main" val="2801309004"/>
              </p:ext>
            </p:extLst>
          </p:nvPr>
        </p:nvGraphicFramePr>
        <p:xfrm>
          <a:off x="469111" y="1108363"/>
          <a:ext cx="9061628" cy="4812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712450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35429" y="321010"/>
            <a:ext cx="2264228" cy="664259"/>
          </a:xfrm>
        </p:spPr>
        <p:txBody>
          <a:bodyPr>
            <a:normAutofit/>
          </a:bodyPr>
          <a:lstStyle/>
          <a:p>
            <a:r>
              <a:rPr lang="en-US" sz="3700" dirty="0">
                <a:solidFill>
                  <a:srgbClr val="04777A"/>
                </a:solidFill>
              </a:rPr>
              <a:t>Syllabus</a:t>
            </a:r>
            <a:endParaRPr lang="en-US" sz="3600" dirty="0">
              <a:solidFill>
                <a:srgbClr val="04777A"/>
              </a:solidFill>
            </a:endParaRPr>
          </a:p>
        </p:txBody>
      </p:sp>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6</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dirty="0">
                <a:solidFill>
                  <a:schemeClr val="accent6">
                    <a:lumMod val="50000"/>
                  </a:schemeClr>
                </a:solidFill>
                <a:effectLst>
                  <a:outerShdw blurRad="38100" dist="38100" dir="2700000" algn="tl">
                    <a:srgbClr val="000000">
                      <a:alpha val="43137"/>
                    </a:srgbClr>
                  </a:outerShdw>
                </a:effectLst>
              </a:rPr>
              <a:t>COURSE :</a:t>
            </a:r>
            <a:r>
              <a:rPr lang="en-US" sz="1600" b="1" i="1" dirty="0">
                <a:solidFill>
                  <a:schemeClr val="accent6">
                    <a:lumMod val="50000"/>
                  </a:schemeClr>
                </a:solidFill>
                <a:effectLst>
                  <a:outerShdw blurRad="38100" dist="38100" dir="2700000" algn="tl">
                    <a:srgbClr val="000000">
                      <a:alpha val="43137"/>
                    </a:srgbClr>
                  </a:outerShdw>
                </a:effectLst>
              </a:rPr>
              <a:t> Optimization of Environmental Management</a:t>
            </a:r>
            <a:endParaRPr lang="uk-UA" sz="1600" i="1" dirty="0">
              <a:solidFill>
                <a:schemeClr val="accent6">
                  <a:lumMod val="50000"/>
                </a:schemeClr>
              </a:solidFill>
              <a:effectLst>
                <a:outerShdw blurRad="38100" dist="38100" dir="2700000" algn="tl">
                  <a:srgbClr val="000000">
                    <a:alpha val="43137"/>
                  </a:srgbClr>
                </a:outerShdw>
              </a:effectLst>
            </a:endParaRPr>
          </a:p>
        </p:txBody>
      </p:sp>
      <p:pic>
        <p:nvPicPr>
          <p:cNvPr id="12" name="Picture 11">
            <a:extLst>
              <a:ext uri="{FF2B5EF4-FFF2-40B4-BE49-F238E27FC236}">
                <a16:creationId xmlns:a16="http://schemas.microsoft.com/office/drawing/2014/main" id="{831AFACB-6EF1-4FEA-8F9C-C15856704D9C}"/>
              </a:ext>
            </a:extLst>
          </p:cNvPr>
          <p:cNvPicPr>
            <a:picLocks noChangeAspect="1"/>
          </p:cNvPicPr>
          <p:nvPr/>
        </p:nvPicPr>
        <p:blipFill>
          <a:blip r:embed="rId3"/>
          <a:stretch>
            <a:fillRect/>
          </a:stretch>
        </p:blipFill>
        <p:spPr>
          <a:xfrm>
            <a:off x="278960" y="1105698"/>
            <a:ext cx="3181442" cy="4946073"/>
          </a:xfrm>
          <a:prstGeom prst="rect">
            <a:avLst/>
          </a:prstGeom>
        </p:spPr>
      </p:pic>
      <p:pic>
        <p:nvPicPr>
          <p:cNvPr id="14" name="Picture 13">
            <a:extLst>
              <a:ext uri="{FF2B5EF4-FFF2-40B4-BE49-F238E27FC236}">
                <a16:creationId xmlns:a16="http://schemas.microsoft.com/office/drawing/2014/main" id="{CA79F917-77D2-44E3-A538-C58CD4D91570}"/>
              </a:ext>
            </a:extLst>
          </p:cNvPr>
          <p:cNvPicPr>
            <a:picLocks noChangeAspect="1"/>
          </p:cNvPicPr>
          <p:nvPr/>
        </p:nvPicPr>
        <p:blipFill>
          <a:blip r:embed="rId4"/>
          <a:stretch>
            <a:fillRect/>
          </a:stretch>
        </p:blipFill>
        <p:spPr>
          <a:xfrm>
            <a:off x="3543852" y="1105697"/>
            <a:ext cx="3201659" cy="4946073"/>
          </a:xfrm>
          <a:prstGeom prst="rect">
            <a:avLst/>
          </a:prstGeom>
        </p:spPr>
      </p:pic>
      <p:pic>
        <p:nvPicPr>
          <p:cNvPr id="16" name="Picture 15">
            <a:extLst>
              <a:ext uri="{FF2B5EF4-FFF2-40B4-BE49-F238E27FC236}">
                <a16:creationId xmlns:a16="http://schemas.microsoft.com/office/drawing/2014/main" id="{E1351C9B-43F7-4E1E-B2F6-D09EAAF03A65}"/>
              </a:ext>
            </a:extLst>
          </p:cNvPr>
          <p:cNvPicPr>
            <a:picLocks noChangeAspect="1"/>
          </p:cNvPicPr>
          <p:nvPr/>
        </p:nvPicPr>
        <p:blipFill>
          <a:blip r:embed="rId5"/>
          <a:stretch>
            <a:fillRect/>
          </a:stretch>
        </p:blipFill>
        <p:spPr>
          <a:xfrm>
            <a:off x="6828961" y="1105697"/>
            <a:ext cx="3202043" cy="4946074"/>
          </a:xfrm>
          <a:prstGeom prst="rect">
            <a:avLst/>
          </a:prstGeom>
        </p:spPr>
      </p:pic>
    </p:spTree>
    <p:extLst>
      <p:ext uri="{BB962C8B-B14F-4D97-AF65-F5344CB8AC3E}">
        <p14:creationId xmlns:p14="http://schemas.microsoft.com/office/powerpoint/2010/main" val="149212489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7</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 Optimization of Environmental Management</a:t>
            </a:r>
            <a:endParaRPr lang="uk-UA" sz="1600" b="1" i="1" dirty="0">
              <a:solidFill>
                <a:schemeClr val="accent6">
                  <a:lumMod val="50000"/>
                </a:schemeClr>
              </a:solidFill>
              <a:effectLst>
                <a:outerShdw blurRad="38100" dist="38100" dir="2700000" algn="tl">
                  <a:srgbClr val="000000">
                    <a:alpha val="43137"/>
                  </a:srgbClr>
                </a:outerShdw>
              </a:effectLst>
            </a:endParaRPr>
          </a:p>
        </p:txBody>
      </p:sp>
      <p:sp>
        <p:nvSpPr>
          <p:cNvPr id="4" name="Прямоугольник 3"/>
          <p:cNvSpPr/>
          <p:nvPr/>
        </p:nvSpPr>
        <p:spPr>
          <a:xfrm>
            <a:off x="346959" y="1535350"/>
            <a:ext cx="4906280" cy="369332"/>
          </a:xfrm>
          <a:prstGeom prst="rect">
            <a:avLst/>
          </a:prstGeom>
        </p:spPr>
        <p:txBody>
          <a:bodyPr wrap="none">
            <a:spAutoFit/>
          </a:bodyPr>
          <a:lstStyle/>
          <a:p>
            <a:r>
              <a:rPr lang="en-GB" dirty="0">
                <a:hlinkClick r:id="rId3"/>
              </a:rPr>
              <a:t>http://dl.intense.network/course/view.php?id=24</a:t>
            </a:r>
            <a:r>
              <a:rPr lang="en-GB" dirty="0"/>
              <a:t> </a:t>
            </a:r>
            <a:endParaRPr lang="ru-RU" dirty="0"/>
          </a:p>
        </p:txBody>
      </p:sp>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57026" y="171573"/>
            <a:ext cx="9928476" cy="965851"/>
          </a:xfrm>
        </p:spPr>
        <p:txBody>
          <a:bodyPr>
            <a:normAutofit lnSpcReduction="10000"/>
          </a:bodyPr>
          <a:lstStyle/>
          <a:p>
            <a:r>
              <a:rPr lang="en-US" sz="3200" dirty="0">
                <a:solidFill>
                  <a:srgbClr val="04777A"/>
                </a:solidFill>
              </a:rPr>
              <a:t>The course is available on the INTENSE open education platform </a:t>
            </a:r>
            <a:r>
              <a:rPr lang="en-US" sz="3200" dirty="0" err="1">
                <a:solidFill>
                  <a:srgbClr val="04777A"/>
                </a:solidFill>
              </a:rPr>
              <a:t>dl.intense.network</a:t>
            </a:r>
            <a:endParaRPr lang="en-US" sz="3200" dirty="0">
              <a:solidFill>
                <a:srgbClr val="04777A"/>
              </a:solidFill>
            </a:endParaRPr>
          </a:p>
        </p:txBody>
      </p:sp>
      <p:pic>
        <p:nvPicPr>
          <p:cNvPr id="7" name="Picture 6">
            <a:extLst>
              <a:ext uri="{FF2B5EF4-FFF2-40B4-BE49-F238E27FC236}">
                <a16:creationId xmlns:a16="http://schemas.microsoft.com/office/drawing/2014/main" id="{A99C4196-79DF-48B3-9046-0ECA75705BCC}"/>
              </a:ext>
            </a:extLst>
          </p:cNvPr>
          <p:cNvPicPr>
            <a:picLocks noChangeAspect="1"/>
          </p:cNvPicPr>
          <p:nvPr/>
        </p:nvPicPr>
        <p:blipFill>
          <a:blip r:embed="rId4"/>
          <a:stretch>
            <a:fillRect/>
          </a:stretch>
        </p:blipFill>
        <p:spPr>
          <a:xfrm>
            <a:off x="346960" y="2199124"/>
            <a:ext cx="4906280" cy="3464662"/>
          </a:xfrm>
          <a:prstGeom prst="rect">
            <a:avLst/>
          </a:prstGeom>
        </p:spPr>
      </p:pic>
      <p:pic>
        <p:nvPicPr>
          <p:cNvPr id="11" name="Picture 10">
            <a:extLst>
              <a:ext uri="{FF2B5EF4-FFF2-40B4-BE49-F238E27FC236}">
                <a16:creationId xmlns:a16="http://schemas.microsoft.com/office/drawing/2014/main" id="{79C04E81-88D9-4AD5-8C40-2C71A7886F6A}"/>
              </a:ext>
            </a:extLst>
          </p:cNvPr>
          <p:cNvPicPr>
            <a:picLocks noChangeAspect="1"/>
          </p:cNvPicPr>
          <p:nvPr/>
        </p:nvPicPr>
        <p:blipFill>
          <a:blip r:embed="rId5"/>
          <a:stretch>
            <a:fillRect/>
          </a:stretch>
        </p:blipFill>
        <p:spPr>
          <a:xfrm>
            <a:off x="5386058" y="1535350"/>
            <a:ext cx="4819428" cy="3895632"/>
          </a:xfrm>
          <a:prstGeom prst="rect">
            <a:avLst/>
          </a:prstGeom>
        </p:spPr>
      </p:pic>
    </p:spTree>
    <p:extLst>
      <p:ext uri="{BB962C8B-B14F-4D97-AF65-F5344CB8AC3E}">
        <p14:creationId xmlns:p14="http://schemas.microsoft.com/office/powerpoint/2010/main" val="136817572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8</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 Optimization of Environmental Management</a:t>
            </a:r>
            <a:endParaRPr lang="uk-UA" sz="1600" b="1" i="1" dirty="0">
              <a:solidFill>
                <a:schemeClr val="accent6">
                  <a:lumMod val="50000"/>
                </a:schemeClr>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57026" y="171573"/>
            <a:ext cx="9928476" cy="965851"/>
          </a:xfrm>
        </p:spPr>
        <p:txBody>
          <a:bodyPr>
            <a:normAutofit lnSpcReduction="10000"/>
          </a:bodyPr>
          <a:lstStyle/>
          <a:p>
            <a:r>
              <a:rPr lang="en-US" sz="3200" dirty="0">
                <a:solidFill>
                  <a:srgbClr val="04777A"/>
                </a:solidFill>
              </a:rPr>
              <a:t>The course is available on the INTENSE open education platform </a:t>
            </a:r>
            <a:r>
              <a:rPr lang="en-US" sz="3200" dirty="0" err="1">
                <a:solidFill>
                  <a:srgbClr val="04777A"/>
                </a:solidFill>
              </a:rPr>
              <a:t>dl.intense.network</a:t>
            </a:r>
            <a:endParaRPr lang="en-US" sz="3200" dirty="0">
              <a:solidFill>
                <a:srgbClr val="04777A"/>
              </a:solidFill>
            </a:endParaRPr>
          </a:p>
        </p:txBody>
      </p:sp>
      <p:pic>
        <p:nvPicPr>
          <p:cNvPr id="5" name="Picture 4">
            <a:extLst>
              <a:ext uri="{FF2B5EF4-FFF2-40B4-BE49-F238E27FC236}">
                <a16:creationId xmlns:a16="http://schemas.microsoft.com/office/drawing/2014/main" id="{6294CC4C-B270-445B-8F81-AED4342C1E6C}"/>
              </a:ext>
            </a:extLst>
          </p:cNvPr>
          <p:cNvPicPr>
            <a:picLocks noChangeAspect="1"/>
          </p:cNvPicPr>
          <p:nvPr/>
        </p:nvPicPr>
        <p:blipFill>
          <a:blip r:embed="rId3"/>
          <a:stretch>
            <a:fillRect/>
          </a:stretch>
        </p:blipFill>
        <p:spPr>
          <a:xfrm>
            <a:off x="5133904" y="1895493"/>
            <a:ext cx="4949796" cy="3372300"/>
          </a:xfrm>
          <a:prstGeom prst="rect">
            <a:avLst/>
          </a:prstGeom>
        </p:spPr>
      </p:pic>
      <p:pic>
        <p:nvPicPr>
          <p:cNvPr id="12" name="Picture 11">
            <a:extLst>
              <a:ext uri="{FF2B5EF4-FFF2-40B4-BE49-F238E27FC236}">
                <a16:creationId xmlns:a16="http://schemas.microsoft.com/office/drawing/2014/main" id="{6285B340-8262-434D-B4DE-4DCC7679BF28}"/>
              </a:ext>
            </a:extLst>
          </p:cNvPr>
          <p:cNvPicPr>
            <a:picLocks noChangeAspect="1"/>
          </p:cNvPicPr>
          <p:nvPr/>
        </p:nvPicPr>
        <p:blipFill>
          <a:blip r:embed="rId4"/>
          <a:stretch>
            <a:fillRect/>
          </a:stretch>
        </p:blipFill>
        <p:spPr>
          <a:xfrm>
            <a:off x="340244" y="1895493"/>
            <a:ext cx="4551306" cy="3372301"/>
          </a:xfrm>
          <a:prstGeom prst="rect">
            <a:avLst/>
          </a:prstGeom>
        </p:spPr>
      </p:pic>
    </p:spTree>
    <p:extLst>
      <p:ext uri="{BB962C8B-B14F-4D97-AF65-F5344CB8AC3E}">
        <p14:creationId xmlns:p14="http://schemas.microsoft.com/office/powerpoint/2010/main" val="326169929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195943" y="86091"/>
            <a:ext cx="9302899" cy="893623"/>
          </a:xfrm>
        </p:spPr>
        <p:txBody>
          <a:bodyPr>
            <a:normAutofit fontScale="92500" lnSpcReduction="20000"/>
          </a:bodyPr>
          <a:lstStyle/>
          <a:p>
            <a:r>
              <a:rPr lang="en-US" sz="3600" dirty="0">
                <a:solidFill>
                  <a:schemeClr val="accent1">
                    <a:lumMod val="75000"/>
                  </a:schemeClr>
                </a:solidFill>
              </a:rPr>
              <a:t>Types and forms of classes, methods of interaction between teacher and student</a:t>
            </a:r>
            <a:endParaRPr lang="en-US" sz="3600" b="0" dirty="0">
              <a:solidFill>
                <a:schemeClr val="accent1">
                  <a:lumMod val="75000"/>
                </a:schemeClr>
              </a:solidFill>
            </a:endParaRPr>
          </a:p>
        </p:txBody>
      </p:sp>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9</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dirty="0">
                <a:solidFill>
                  <a:schemeClr val="accent6">
                    <a:lumMod val="50000"/>
                  </a:schemeClr>
                </a:solidFill>
                <a:effectLst>
                  <a:outerShdw blurRad="38100" dist="38100" dir="2700000" algn="tl">
                    <a:srgbClr val="000000">
                      <a:alpha val="43137"/>
                    </a:srgbClr>
                  </a:outerShdw>
                </a:effectLst>
              </a:rPr>
              <a:t>COURSE :</a:t>
            </a:r>
            <a:r>
              <a:rPr lang="en-US" sz="1600" b="1" i="1" dirty="0">
                <a:solidFill>
                  <a:schemeClr val="accent6">
                    <a:lumMod val="50000"/>
                  </a:schemeClr>
                </a:solidFill>
                <a:effectLst>
                  <a:outerShdw blurRad="38100" dist="38100" dir="2700000" algn="tl">
                    <a:srgbClr val="000000">
                      <a:alpha val="43137"/>
                    </a:srgbClr>
                  </a:outerShdw>
                </a:effectLst>
              </a:rPr>
              <a:t> Optimization of Environmental Management</a:t>
            </a:r>
            <a:endParaRPr lang="uk-UA" sz="1600" i="1" dirty="0">
              <a:solidFill>
                <a:schemeClr val="accent6">
                  <a:lumMod val="50000"/>
                </a:schemeClr>
              </a:solidFill>
              <a:effectLst>
                <a:outerShdw blurRad="38100" dist="38100" dir="2700000" algn="tl">
                  <a:srgbClr val="000000">
                    <a:alpha val="43137"/>
                  </a:srgbClr>
                </a:outerShdw>
              </a:effectLst>
            </a:endParaRPr>
          </a:p>
        </p:txBody>
      </p:sp>
      <p:sp>
        <p:nvSpPr>
          <p:cNvPr id="4" name="Текст 3"/>
          <p:cNvSpPr>
            <a:spLocks noGrp="1"/>
          </p:cNvSpPr>
          <p:nvPr>
            <p:ph type="body" idx="1"/>
          </p:nvPr>
        </p:nvSpPr>
        <p:spPr>
          <a:xfrm>
            <a:off x="251361" y="1108364"/>
            <a:ext cx="10058400" cy="5247986"/>
          </a:xfrm>
        </p:spPr>
        <p:txBody>
          <a:bodyPr>
            <a:normAutofit/>
          </a:bodyPr>
          <a:lstStyle/>
          <a:p>
            <a:r>
              <a:rPr lang="en-US" b="0" dirty="0"/>
              <a:t>The course ‘Optimization of Environmental Management’ is studied by PhD students in the term 1. The teaching methods include lectures, seminars, and independent work.</a:t>
            </a:r>
          </a:p>
          <a:p>
            <a:r>
              <a:rPr lang="en-US" sz="2800" i="1" dirty="0"/>
              <a:t>The course includes</a:t>
            </a:r>
          </a:p>
          <a:p>
            <a:pPr marL="342900" indent="-342900">
              <a:buFont typeface="Wingdings" pitchFamily="2" charset="2"/>
              <a:buChar char="Ø"/>
            </a:pPr>
            <a:r>
              <a:rPr lang="en-US" b="0" dirty="0"/>
              <a:t>theoretical material: lectures in html, a presentation, a video lecture </a:t>
            </a:r>
          </a:p>
          <a:p>
            <a:pPr marL="342900" indent="-342900">
              <a:buFont typeface="Wingdings" pitchFamily="2" charset="2"/>
              <a:buChar char="Ø"/>
            </a:pPr>
            <a:r>
              <a:rPr lang="en-US" b="0" dirty="0"/>
              <a:t>practical tasks</a:t>
            </a:r>
          </a:p>
          <a:p>
            <a:pPr marL="342900" indent="-342900">
              <a:buFont typeface="Wingdings" pitchFamily="2" charset="2"/>
              <a:buChar char="Ø"/>
            </a:pPr>
            <a:r>
              <a:rPr lang="en-US" b="0" dirty="0"/>
              <a:t>self-control questions</a:t>
            </a:r>
          </a:p>
          <a:p>
            <a:pPr marL="342900" indent="-342900">
              <a:buFont typeface="Wingdings" pitchFamily="2" charset="2"/>
              <a:buChar char="Ø"/>
            </a:pPr>
            <a:r>
              <a:rPr lang="en-US" b="0" dirty="0"/>
              <a:t>final knowledge control tests</a:t>
            </a:r>
          </a:p>
          <a:p>
            <a:pPr marL="342900" indent="-342900">
              <a:buFont typeface="Wingdings" pitchFamily="2" charset="2"/>
              <a:buChar char="Ø"/>
            </a:pPr>
            <a:r>
              <a:rPr lang="en-US" b="0" dirty="0"/>
              <a:t>a glossary</a:t>
            </a:r>
          </a:p>
          <a:p>
            <a:endParaRPr lang="en-US" b="0" dirty="0">
              <a:solidFill>
                <a:srgbClr val="FF0000"/>
              </a:solidFill>
            </a:endParaRPr>
          </a:p>
          <a:p>
            <a:r>
              <a:rPr lang="en-US" b="0" dirty="0"/>
              <a:t>The course consists of a</a:t>
            </a:r>
            <a:r>
              <a:rPr lang="uk-UA" b="0" dirty="0"/>
              <a:t> </a:t>
            </a:r>
            <a:r>
              <a:rPr lang="en-US" b="0" dirty="0"/>
              <a:t>complex of lectures on 5 topics and </a:t>
            </a:r>
            <a:r>
              <a:rPr lang="uk-UA" b="0" dirty="0"/>
              <a:t>2</a:t>
            </a:r>
            <a:r>
              <a:rPr lang="en-US" b="0" dirty="0"/>
              <a:t> practical tasks.</a:t>
            </a:r>
          </a:p>
          <a:p>
            <a:endParaRPr lang="en-US" b="0" dirty="0">
              <a:solidFill>
                <a:srgbClr val="FF0000"/>
              </a:solidFill>
              <a:highlight>
                <a:srgbClr val="FFFF00"/>
              </a:highlight>
            </a:endParaRPr>
          </a:p>
        </p:txBody>
      </p:sp>
    </p:spTree>
    <p:extLst>
      <p:ext uri="{BB962C8B-B14F-4D97-AF65-F5344CB8AC3E}">
        <p14:creationId xmlns:p14="http://schemas.microsoft.com/office/powerpoint/2010/main" val="842211216"/>
      </p:ext>
    </p:extLst>
  </p:cSld>
  <p:clrMapOvr>
    <a:masterClrMapping/>
  </p:clrMapOvr>
  <p:transition spd="slow">
    <p:wipe/>
  </p:transition>
</p:sld>
</file>

<file path=ppt/theme/theme1.xml><?xml version="1.0" encoding="utf-8"?>
<a:theme xmlns:a="http://schemas.openxmlformats.org/drawingml/2006/main" name="Dark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5012</TotalTime>
  <Words>728</Words>
  <Application>Microsoft Office PowerPoint</Application>
  <PresentationFormat>Widescreen</PresentationFormat>
  <Paragraphs>94</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Algerian</vt:lpstr>
      <vt:lpstr>Arial</vt:lpstr>
      <vt:lpstr>Calibri</vt:lpstr>
      <vt:lpstr>Calibri Light</vt:lpstr>
      <vt:lpstr>Wingdings</vt:lpstr>
      <vt:lpstr>Dark Theme</vt:lpstr>
      <vt:lpstr>Optimization of Environmental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Artem Gamaiun</dc:creator>
  <cp:lastModifiedBy>Екатерина Гусева</cp:lastModifiedBy>
  <cp:revision>407</cp:revision>
  <dcterms:created xsi:type="dcterms:W3CDTF">2018-03-23T19:47:02Z</dcterms:created>
  <dcterms:modified xsi:type="dcterms:W3CDTF">2021-05-01T16:24:56Z</dcterms:modified>
</cp:coreProperties>
</file>