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66" r:id="rId3"/>
    <p:sldId id="375" r:id="rId4"/>
    <p:sldId id="368" r:id="rId5"/>
    <p:sldId id="369" r:id="rId6"/>
    <p:sldId id="373" r:id="rId7"/>
    <p:sldId id="374" r:id="rId8"/>
    <p:sldId id="376" r:id="rId9"/>
    <p:sldId id="3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777A"/>
    <a:srgbClr val="034B4D"/>
    <a:srgbClr val="800000"/>
    <a:srgbClr val="617F74"/>
    <a:srgbClr val="7E9A8B"/>
    <a:srgbClr val="023B3C"/>
    <a:srgbClr val="19D9AB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8" autoAdjust="0"/>
    <p:restoredTop sz="99664" autoAdjust="0"/>
  </p:normalViewPr>
  <p:slideViewPr>
    <p:cSldViewPr snapToGrid="0">
      <p:cViewPr varScale="1">
        <p:scale>
          <a:sx n="83" d="100"/>
          <a:sy n="83" d="100"/>
        </p:scale>
        <p:origin x="87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26B83-9BFE-4578-BCFF-29BE376C781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5424B-E979-49E7-861B-D2C4B64B7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BAB31-0EAE-434E-A868-0E068DB90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8765"/>
            <a:ext cx="9144000" cy="221960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CB8EA-3F37-44B8-8105-0C0D12450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1624"/>
            <a:ext cx="9144000" cy="110265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49189-BEA2-4B87-B76B-CCDC799B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57835" cy="365125"/>
          </a:xfrm>
        </p:spPr>
        <p:txBody>
          <a:bodyPr/>
          <a:lstStyle/>
          <a:p>
            <a:fld id="{D71B64C8-F19C-4A34-8C29-02D442C5BE17}" type="datetime1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93213-7BCC-4764-BCC4-67E6AEFD3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43954" y="6356350"/>
            <a:ext cx="699247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B191C-A95C-44D0-8D33-AC452D1D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7788" y="6356350"/>
            <a:ext cx="753036" cy="365125"/>
          </a:xfrm>
        </p:spPr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B42764-D032-4155-AE90-75FEF19D5DF2}"/>
              </a:ext>
            </a:extLst>
          </p:cNvPr>
          <p:cNvSpPr/>
          <p:nvPr userDrawn="1"/>
        </p:nvSpPr>
        <p:spPr>
          <a:xfrm>
            <a:off x="0" y="0"/>
            <a:ext cx="12192000" cy="833718"/>
          </a:xfrm>
          <a:prstGeom prst="rect">
            <a:avLst/>
          </a:prstGeom>
          <a:gradFill>
            <a:gsLst>
              <a:gs pos="0">
                <a:srgbClr val="7E9A8B">
                  <a:alpha val="85000"/>
                  <a:lumMod val="83000"/>
                </a:srgbClr>
              </a:gs>
              <a:gs pos="70000">
                <a:srgbClr val="023B3C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321851-C617-4944-B6D0-65BF626A62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02" y="871730"/>
            <a:ext cx="1892144" cy="13336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59905F-95E3-446B-AA28-565BBEDA12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685" y="1087327"/>
            <a:ext cx="4753139" cy="10478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0DDB643-8D6D-44A9-BC2A-C8AB14618ED1}"/>
              </a:ext>
            </a:extLst>
          </p:cNvPr>
          <p:cNvSpPr/>
          <p:nvPr userDrawn="1"/>
        </p:nvSpPr>
        <p:spPr>
          <a:xfrm>
            <a:off x="0" y="6147886"/>
            <a:ext cx="12192000" cy="75592"/>
          </a:xfrm>
          <a:prstGeom prst="rect">
            <a:avLst/>
          </a:prstGeom>
          <a:gradFill>
            <a:gsLst>
              <a:gs pos="0">
                <a:srgbClr val="7E9A8B">
                  <a:alpha val="85000"/>
                  <a:lumMod val="83000"/>
                </a:srgbClr>
              </a:gs>
              <a:gs pos="70000">
                <a:srgbClr val="023B3C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D9A3FA-90AC-4A00-8777-EDB770D259D0}"/>
              </a:ext>
            </a:extLst>
          </p:cNvPr>
          <p:cNvSpPr/>
          <p:nvPr userDrawn="1"/>
        </p:nvSpPr>
        <p:spPr>
          <a:xfrm>
            <a:off x="0" y="247582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effectLst/>
              </a:rPr>
              <a:t>Integrated Doctoral Program for Environmental Policy, Management and Technology | INTENSE | 586471-EPP-1-2017-1-EE-EPPKA2-CBHE-JP</a:t>
            </a:r>
          </a:p>
        </p:txBody>
      </p:sp>
    </p:spTree>
    <p:extLst>
      <p:ext uri="{BB962C8B-B14F-4D97-AF65-F5344CB8AC3E}">
        <p14:creationId xmlns:p14="http://schemas.microsoft.com/office/powerpoint/2010/main" val="293087197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C54B6-F2DF-4D5E-90DE-E130D324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01AC4-B137-4F6F-BE30-CB5E3D447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48A3D-2253-41E4-946E-74E9396B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279D-B82B-4DE4-B36B-3609ADB02C8C}" type="datetime1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737DB-4A3B-4E5A-B2BA-F13BFAB8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2587" y="6356350"/>
            <a:ext cx="735554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92933-165B-428C-9F2E-90A3416A3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6601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625DA-1504-4B52-A5AE-C52B97E1B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16737" y="365125"/>
            <a:ext cx="183104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77D36-AE8A-407B-A1E1-4BFD898B6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3A4EB-B0C5-4ACD-8DBB-59AF0F72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B4EC-E02E-4351-BF4E-FF7632741028}" type="datetime1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DBE7E-A41F-4783-BD4C-95B5A3170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574F2-C7AB-44DE-80FD-2878A8C8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8595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E7CB9-989B-4C85-84F4-50A200E48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03F74-095B-4240-81BB-44E376273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D75E-FC7D-48D3-9D8C-D4669275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004047" cy="365125"/>
          </a:xfrm>
        </p:spPr>
        <p:txBody>
          <a:bodyPr/>
          <a:lstStyle/>
          <a:p>
            <a:fld id="{B105442E-457D-44A8-B0EB-AA6A7B1FBA52}" type="datetime1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33DCA-CFFE-4527-AC91-682D6B8A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3271" y="6356350"/>
            <a:ext cx="7207623" cy="365125"/>
          </a:xfrm>
        </p:spPr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2D0E7-17E3-4160-9794-5AC923FF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470" y="6356350"/>
            <a:ext cx="672353" cy="365125"/>
          </a:xfrm>
        </p:spPr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0353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02050-D482-49D1-BD05-D349C37A1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52831"/>
            <a:ext cx="10515600" cy="250964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A0857-5736-4752-AAA8-B96076237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239B3-958C-45FE-96A6-29BBD23F17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6812" cy="365125"/>
          </a:xfrm>
        </p:spPr>
        <p:txBody>
          <a:bodyPr/>
          <a:lstStyle/>
          <a:p>
            <a:fld id="{E3CEB9EB-AD83-4A28-8764-4BB4DE1BC2B7}" type="datetime1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EAFCA-3163-416B-AC02-CF50A335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2587" y="6356350"/>
            <a:ext cx="7422777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4DBC6-CB63-462E-8091-48647747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9834" y="6356350"/>
            <a:ext cx="510989" cy="365125"/>
          </a:xfrm>
        </p:spPr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B04163-E6A0-4D7D-B2F9-CE1802F46ADF}"/>
              </a:ext>
            </a:extLst>
          </p:cNvPr>
          <p:cNvSpPr/>
          <p:nvPr userDrawn="1"/>
        </p:nvSpPr>
        <p:spPr>
          <a:xfrm>
            <a:off x="-6350" y="6185204"/>
            <a:ext cx="12192000" cy="75592"/>
          </a:xfrm>
          <a:prstGeom prst="rect">
            <a:avLst/>
          </a:prstGeom>
          <a:gradFill>
            <a:gsLst>
              <a:gs pos="0">
                <a:srgbClr val="7E9A8B">
                  <a:alpha val="85000"/>
                  <a:lumMod val="83000"/>
                </a:srgbClr>
              </a:gs>
              <a:gs pos="70000">
                <a:srgbClr val="023B3C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5C5FE7-6A27-44D1-93D5-6A7FC1FC0D31}"/>
              </a:ext>
            </a:extLst>
          </p:cNvPr>
          <p:cNvSpPr/>
          <p:nvPr userDrawn="1"/>
        </p:nvSpPr>
        <p:spPr>
          <a:xfrm>
            <a:off x="0" y="490818"/>
            <a:ext cx="12192000" cy="148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F09585-9A05-4FA0-B57D-454CAF7C01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071" y="566931"/>
            <a:ext cx="1892144" cy="13336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D2B49D-A93A-476C-85B6-30601CDB54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454" y="782528"/>
            <a:ext cx="4753139" cy="10478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D7F02DF-BD00-4CFE-ACE8-0FB98367D34E}"/>
              </a:ext>
            </a:extLst>
          </p:cNvPr>
          <p:cNvSpPr/>
          <p:nvPr userDrawn="1"/>
        </p:nvSpPr>
        <p:spPr>
          <a:xfrm>
            <a:off x="0" y="0"/>
            <a:ext cx="12192000" cy="463830"/>
          </a:xfrm>
          <a:prstGeom prst="rect">
            <a:avLst/>
          </a:prstGeom>
          <a:gradFill>
            <a:gsLst>
              <a:gs pos="0">
                <a:srgbClr val="7E9A8B">
                  <a:alpha val="85000"/>
                  <a:lumMod val="83000"/>
                </a:srgbClr>
              </a:gs>
              <a:gs pos="70000">
                <a:srgbClr val="023B3C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D9C60A-4B45-4C09-AF75-29C8AC8702EA}"/>
              </a:ext>
            </a:extLst>
          </p:cNvPr>
          <p:cNvSpPr/>
          <p:nvPr userDrawn="1"/>
        </p:nvSpPr>
        <p:spPr>
          <a:xfrm>
            <a:off x="0" y="56710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effectLst/>
              </a:rPr>
              <a:t>Integrated Doctoral Program for Environmental Policy, Management and Technology | INTENSE | 586471-EPP-1-2017-1-EE-EPPKA2-CBHE-JP</a:t>
            </a:r>
          </a:p>
        </p:txBody>
      </p:sp>
    </p:spTree>
    <p:extLst>
      <p:ext uri="{BB962C8B-B14F-4D97-AF65-F5344CB8AC3E}">
        <p14:creationId xmlns:p14="http://schemas.microsoft.com/office/powerpoint/2010/main" val="307131092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ADC3-D400-4B04-959C-5D6CB141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F7A72-D3A5-4B0D-AFF0-9ED8172C6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96EF8-F7A7-4B09-8B39-908634D39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77862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E4686-9FBE-4639-AD60-30A40477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A3E7-2C89-4645-A75E-7750434C4524}" type="datetime1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3CDC4-DD6C-4616-AEAA-9544CD307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AFF39-3B21-42F4-B989-046ECDF4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003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AE2FE-BF2E-4D5E-9B37-5BE417C4F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11103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C5249-0AEA-4DD8-AB58-A8BC4850C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43E25-36EF-459B-B52C-E89E259EF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586318-E0DD-42D6-8A9B-64FEB47C7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377862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70EC13-F025-491B-B0E8-EAE0A1E305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3778623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685B2D-84FE-4FD2-82EF-78A34972E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3279-9FA0-492D-BAC1-1E17A69CE22D}" type="datetime1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0925B8-0663-4F25-B50A-5CD82117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D27C35-9D02-4541-8C30-5BE1AFDA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6282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5B1A-9241-475E-8A80-2ABEBADC9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7B945-320E-4913-9D1C-676087EF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944B-973B-41C4-9C45-B953FD7850BB}" type="datetime1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C8795-94F9-41FD-9CBC-8839D596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75AD4-7639-4362-8E60-0EC4E607A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8987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8FC83-8208-4C80-8E2B-2E968105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6264-EA20-41D6-A64D-1AE4649CA146}" type="datetime1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3D114-AA93-4C95-9109-81F8701B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08D57-4B8A-449A-8018-5F5BDAD2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4580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7A74A-03A3-47DD-9375-A5B06E6B4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770D2-EB9C-4268-B5BB-009476846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476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6E865-8475-4A67-AE50-0C9F683FE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21531-2864-4311-81E9-F1551CD4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77BA-2A93-4CC1-BF10-460DD51B56EA}" type="datetime1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62A4F-F9A7-46EB-8823-2EE731235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2C445-B90B-47A3-BAFD-13040890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4196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8D807-24B0-4A60-B89D-34AAF46E3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8DAB3A-8175-4672-A7F2-070518E0BA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76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60C3D-FF5E-46DE-A82E-5A5BC5FF4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E7905-26DD-4B6D-8476-9F1ECADF2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B3B9E-D1F9-441D-93CC-5E834B0AD190}" type="datetime1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A340B-865C-4A02-9D0E-B7BE4B608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96035" y="6356350"/>
            <a:ext cx="730175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Annual Meeting, Tartu, Estonia, 21-23 March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C0ADB-4F0F-4899-8087-519B57C6C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8815B6-C2B0-40FB-9A23-E441E98A516C}"/>
              </a:ext>
            </a:extLst>
          </p:cNvPr>
          <p:cNvSpPr/>
          <p:nvPr userDrawn="1"/>
        </p:nvSpPr>
        <p:spPr>
          <a:xfrm>
            <a:off x="0" y="6228860"/>
            <a:ext cx="12192000" cy="75592"/>
          </a:xfrm>
          <a:prstGeom prst="rect">
            <a:avLst/>
          </a:prstGeom>
          <a:gradFill>
            <a:gsLst>
              <a:gs pos="0">
                <a:srgbClr val="7E9A8B">
                  <a:alpha val="85000"/>
                  <a:lumMod val="83000"/>
                </a:srgbClr>
              </a:gs>
              <a:gs pos="70000">
                <a:srgbClr val="023B3C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44575769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18716F-9854-4D8B-ADFD-7AEAD194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126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073C4-4030-401F-926A-9B2F83B24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126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B043A-F36F-459B-949F-262193484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368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9542783-95CA-4589-B81D-59E090B5F839}" type="datetime1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6931C-0E34-4411-90C5-2F87BF3C4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69141" y="6356350"/>
            <a:ext cx="735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F917D-1C18-41F3-A599-CD8274C77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2258" y="6356350"/>
            <a:ext cx="618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FF06463-181E-431C-B1FC-EE1A52AAA48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2E19F5-B98F-4C73-8163-42F1994F030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028" y="407977"/>
            <a:ext cx="986415" cy="6952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6C19D8-4466-4826-9347-2750868D43B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545" y="1403757"/>
            <a:ext cx="1369380" cy="30189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360C5BF-CC71-4F8B-B577-93801FA24BDD}"/>
              </a:ext>
            </a:extLst>
          </p:cNvPr>
          <p:cNvSpPr/>
          <p:nvPr userDrawn="1"/>
        </p:nvSpPr>
        <p:spPr>
          <a:xfrm>
            <a:off x="0" y="6228860"/>
            <a:ext cx="12192000" cy="75592"/>
          </a:xfrm>
          <a:prstGeom prst="rect">
            <a:avLst/>
          </a:prstGeom>
          <a:gradFill>
            <a:gsLst>
              <a:gs pos="0">
                <a:srgbClr val="7E9A8B">
                  <a:alpha val="85000"/>
                  <a:lumMod val="83000"/>
                </a:srgbClr>
              </a:gs>
              <a:gs pos="70000">
                <a:srgbClr val="023B3C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78403E-BF73-4938-AA86-670C7FB533B2}"/>
              </a:ext>
            </a:extLst>
          </p:cNvPr>
          <p:cNvSpPr/>
          <p:nvPr userDrawn="1"/>
        </p:nvSpPr>
        <p:spPr>
          <a:xfrm rot="5400000">
            <a:off x="8914616" y="3288579"/>
            <a:ext cx="4403235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34B4D"/>
                </a:solidFill>
                <a:effectLst/>
              </a:rPr>
              <a:t>Integrated Doctoral Program for Environmental Policy, Management and Technology</a:t>
            </a:r>
            <a:br>
              <a:rPr lang="en-US" b="1" dirty="0">
                <a:solidFill>
                  <a:srgbClr val="034B4D"/>
                </a:solidFill>
                <a:effectLst/>
              </a:rPr>
            </a:br>
            <a:r>
              <a:rPr lang="en-US" b="1" dirty="0">
                <a:solidFill>
                  <a:srgbClr val="034B4D"/>
                </a:solidFill>
                <a:effectLst/>
              </a:rPr>
              <a:t>INTENSE</a:t>
            </a:r>
            <a:br>
              <a:rPr lang="en-US" b="1" dirty="0">
                <a:solidFill>
                  <a:srgbClr val="034B4D"/>
                </a:solidFill>
                <a:effectLst/>
              </a:rPr>
            </a:br>
            <a:r>
              <a:rPr lang="en-US" b="1" dirty="0">
                <a:solidFill>
                  <a:srgbClr val="034B4D"/>
                </a:solidFill>
                <a:effectLst/>
              </a:rPr>
              <a:t>586471-EPP-1-2017-1-EE-EPPKA2-CBHE-JP</a:t>
            </a:r>
          </a:p>
        </p:txBody>
      </p:sp>
    </p:spTree>
    <p:extLst>
      <p:ext uri="{BB962C8B-B14F-4D97-AF65-F5344CB8AC3E}">
        <p14:creationId xmlns:p14="http://schemas.microsoft.com/office/powerpoint/2010/main" val="44913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l.intense.network/" TargetMode="External"/><Relationship Id="rId2" Type="http://schemas.openxmlformats.org/officeDocument/2006/relationships/hyperlink" Target="http://intense.network/e-scienc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l.intense.network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ntense.network/e-science/" TargetMode="External"/><Relationship Id="rId2" Type="http://schemas.openxmlformats.org/officeDocument/2006/relationships/hyperlink" Target="http://e-science.intense.network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1DAFE-6421-4447-8EFA-4CA18E119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989" y="2481022"/>
            <a:ext cx="9904021" cy="1640716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INTENSE e-Science</a:t>
            </a:r>
            <a:br>
              <a:rPr lang="en-US" sz="4000" b="1" dirty="0">
                <a:latin typeface="+mn-lt"/>
              </a:rPr>
            </a:br>
            <a:endParaRPr lang="en-US" sz="4000" b="1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E1034-6B5D-46AC-ADF2-C7ED54731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1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766457" y="4578422"/>
            <a:ext cx="7663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4777A"/>
                </a:solidFill>
              </a:rPr>
              <a:t>ERASMUS+ project “INTEGRATED DOCTORAL PROGRAM FOR ENVIRONMENTAL POLICY, MANAGEMENT AND TECHNOLOGY – INTENSE”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66457" y="5496771"/>
            <a:ext cx="7197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Web-sites: </a:t>
            </a:r>
            <a:r>
              <a:rPr lang="en-US" dirty="0">
                <a:hlinkClick r:id="rId2"/>
              </a:rPr>
              <a:t>http://intense.network/e-science/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http://dl.intense.network/</a:t>
            </a:r>
            <a:r>
              <a:rPr lang="en-US" dirty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2698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B16FF-8FFC-485D-BD35-E8E1232ED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4884-E2CD-42D9-AE9E-3E20F42A1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5000"/>
            <a:ext cx="8492470" cy="3684588"/>
          </a:xfrm>
        </p:spPr>
        <p:txBody>
          <a:bodyPr>
            <a:normAutofit/>
          </a:bodyPr>
          <a:lstStyle/>
          <a:p>
            <a:r>
              <a:rPr lang="en-US" sz="3200" dirty="0"/>
              <a:t>The INTENSE e-science modules are aimed at providing assistance to research trainees with their research through shared access to laboratory facilities, research databases, libraries, models and analytical tools.</a:t>
            </a:r>
          </a:p>
          <a:p>
            <a:r>
              <a:rPr lang="en-US" sz="3200" dirty="0"/>
              <a:t>The target audience is MSc and PhD students at partner HEIs.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481AFBA-E165-4766-B46E-16B83E072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31274B6-A40A-4D0C-87EA-EE0BA839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6002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B16FF-8FFC-485D-BD35-E8E1232ED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Description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4884-E2CD-42D9-AE9E-3E20F42A1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5000"/>
            <a:ext cx="8492470" cy="368458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E-science supports the complete scientific lifecycle: experimental design, data collection and analysis to publication. </a:t>
            </a:r>
          </a:p>
          <a:p>
            <a:r>
              <a:rPr lang="en-US" sz="3200" dirty="0"/>
              <a:t>The e-science modules contain Methodological Guidelines on Research and Supervision, as well as links to research databases, libraries, real life observations, research and study versions of models and analysis tools, etc.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481AFBA-E165-4766-B46E-16B83E072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31274B6-A40A-4D0C-87EA-EE0BA839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7467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B16FF-8FFC-485D-BD35-E8E1232ED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e-science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components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4884-E2CD-42D9-AE9E-3E20F42A1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5000"/>
            <a:ext cx="8492470" cy="3684588"/>
          </a:xfrm>
        </p:spPr>
        <p:txBody>
          <a:bodyPr>
            <a:normAutofit/>
          </a:bodyPr>
          <a:lstStyle/>
          <a:p>
            <a:r>
              <a:rPr lang="en-US" dirty="0"/>
              <a:t>General information on the module with the list of recommended libraries, models and analytical tools</a:t>
            </a:r>
          </a:p>
          <a:p>
            <a:r>
              <a:rPr lang="en-US" dirty="0"/>
              <a:t>Methodological guidelines on research and supervision for post-graduated students</a:t>
            </a:r>
          </a:p>
          <a:p>
            <a:r>
              <a:rPr lang="en-US" dirty="0"/>
              <a:t>The links for joint access of project partners to the equipment and databases.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481AFBA-E165-4766-B46E-16B83E072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31274B6-A40A-4D0C-87EA-EE0BA839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9589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37E0A-DA80-4D96-A9EF-DC53A506F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Access to INTENSE e-science module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33F7C-4A7E-4C90-96C3-15FA7CDDD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9111035" cy="8239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INTENSE e-science module can be accessed at the web-page </a:t>
            </a:r>
            <a:r>
              <a:rPr lang="en-US" dirty="0">
                <a:hlinkClick r:id="rId2"/>
              </a:rPr>
              <a:t>http://dl.intense.network/</a:t>
            </a:r>
            <a:r>
              <a:rPr lang="en-US" dirty="0"/>
              <a:t>  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5028E85-776C-4603-900A-8433328A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9EC97F-1182-49CB-B3E0-4DFF93F3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5</a:t>
            </a:fld>
            <a:endParaRPr 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3C19FEA-AD00-4EEF-A30E-188902625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108" y="2417152"/>
            <a:ext cx="4571627" cy="371108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6B08EE4-0871-425E-A343-35E59753F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788" y="3223967"/>
            <a:ext cx="3584609" cy="290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7171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37E0A-DA80-4D96-A9EF-DC53A50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812"/>
            <a:ext cx="911103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Additional information can be found at the web-pages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5028E85-776C-4603-900A-8433328A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9EC97F-1182-49CB-B3E0-4DFF93F3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E3F8F1-500A-4475-B4A3-3E3C9E0BFED8}"/>
              </a:ext>
            </a:extLst>
          </p:cNvPr>
          <p:cNvSpPr txBox="1"/>
          <p:nvPr/>
        </p:nvSpPr>
        <p:spPr>
          <a:xfrm>
            <a:off x="839788" y="1833720"/>
            <a:ext cx="911103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IT platform, which is used for the implementation of e-science modules, is </a:t>
            </a:r>
            <a:r>
              <a:rPr lang="en-US" sz="2800" b="1" dirty="0" err="1"/>
              <a:t>ThingsBoard</a:t>
            </a:r>
            <a:r>
              <a:rPr lang="en-US" sz="2800" b="1" dirty="0"/>
              <a:t> Open-source IoT </a:t>
            </a:r>
            <a:r>
              <a:rPr lang="en-US" sz="2800" dirty="0">
                <a:hlinkClick r:id="rId2"/>
              </a:rPr>
              <a:t>http://e-science.intense.network/</a:t>
            </a:r>
            <a:r>
              <a:rPr lang="en-US" sz="2800" dirty="0"/>
              <a:t>  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supporting materials can be accessed at the web-page </a:t>
            </a:r>
            <a:r>
              <a:rPr lang="en-US" sz="2800" dirty="0">
                <a:hlinkClick r:id="rId3"/>
              </a:rPr>
              <a:t>http://intense.network/e-science/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47893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37E0A-DA80-4D96-A9EF-DC53A50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812"/>
            <a:ext cx="9111035" cy="1325563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ThingsBoard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Open-source IoT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5028E85-776C-4603-900A-8433328A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9EC97F-1182-49CB-B3E0-4DFF93F3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BB3BFC-840A-403F-A15D-5C12335F4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390650"/>
            <a:ext cx="5057775" cy="23308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8FF3F3-F75F-4E6A-8620-1D012FF26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531" y="3814039"/>
            <a:ext cx="8097489" cy="233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5635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37E0A-DA80-4D96-A9EF-DC53A50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812"/>
            <a:ext cx="911103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Devices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Weather station "Inspector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Meteo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"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5028E85-776C-4603-900A-8433328A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9EC97F-1182-49CB-B3E0-4DFF93F3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2EB0AD-1789-47E3-826F-BA8BA7727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40" y="1857374"/>
            <a:ext cx="4886385" cy="35138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C0FE970-DC6E-44F1-9E5F-58F486089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1388" y="1857375"/>
            <a:ext cx="4609435" cy="351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5460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37E0A-DA80-4D96-A9EF-DC53A506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812"/>
            <a:ext cx="911103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Devices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Air Quality Transmitter Vaisala AQT420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5028E85-776C-4603-900A-8433328A4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Annual Meeting, Tartu, Estonia, 21-23 March 2019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9EC97F-1182-49CB-B3E0-4DFF93F3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6463-181E-431C-B1FC-EE1A52AAA484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3DE84-BDA9-4FB4-8B96-ED4479F63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1" y="1847079"/>
            <a:ext cx="4919714" cy="35201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B06571-6B3B-4A12-A00B-1456C4A86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389" y="1847079"/>
            <a:ext cx="4583434" cy="353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434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Dark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5471</TotalTime>
  <Words>361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Dark Theme</vt:lpstr>
      <vt:lpstr>INTENSE e-Science </vt:lpstr>
      <vt:lpstr>Purpose</vt:lpstr>
      <vt:lpstr>Description</vt:lpstr>
      <vt:lpstr>The e-science components</vt:lpstr>
      <vt:lpstr>Access to INTENSE e-science module</vt:lpstr>
      <vt:lpstr>Additional information can be found at the web-pages </vt:lpstr>
      <vt:lpstr>ThingsBoard Open-source IoT </vt:lpstr>
      <vt:lpstr>Devices: Weather station "Inspector Meteo"</vt:lpstr>
      <vt:lpstr>Devices: Air Quality Transmitter Vaisala AQT420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 Gamaiun</dc:creator>
  <cp:lastModifiedBy>Anton</cp:lastModifiedBy>
  <cp:revision>323</cp:revision>
  <dcterms:created xsi:type="dcterms:W3CDTF">2018-03-23T19:47:02Z</dcterms:created>
  <dcterms:modified xsi:type="dcterms:W3CDTF">2022-06-28T22:22:07Z</dcterms:modified>
</cp:coreProperties>
</file>